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386" r:id="rId2"/>
    <p:sldId id="1335" r:id="rId3"/>
    <p:sldId id="257" r:id="rId4"/>
    <p:sldId id="258" r:id="rId5"/>
    <p:sldId id="1375" r:id="rId6"/>
    <p:sldId id="260" r:id="rId7"/>
    <p:sldId id="1369" r:id="rId8"/>
    <p:sldId id="1378" r:id="rId9"/>
    <p:sldId id="265" r:id="rId10"/>
    <p:sldId id="1379" r:id="rId11"/>
    <p:sldId id="1380" r:id="rId12"/>
    <p:sldId id="1381" r:id="rId13"/>
    <p:sldId id="1382" r:id="rId14"/>
    <p:sldId id="1368" r:id="rId15"/>
    <p:sldId id="1372" r:id="rId16"/>
    <p:sldId id="271" r:id="rId17"/>
    <p:sldId id="1374" r:id="rId18"/>
    <p:sldId id="1385" r:id="rId19"/>
    <p:sldId id="1296" r:id="rId20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>
          <p15:clr>
            <a:srgbClr val="A4A3A4"/>
          </p15:clr>
        </p15:guide>
        <p15:guide id="2" pos="2880">
          <p15:clr>
            <a:srgbClr val="A4A3A4"/>
          </p15:clr>
        </p15:guide>
        <p15:guide id="3" pos="2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91"/>
    <a:srgbClr val="F5750B"/>
    <a:srgbClr val="999999"/>
    <a:srgbClr val="DEE8BF"/>
    <a:srgbClr val="CAE8AA"/>
    <a:srgbClr val="DE0000"/>
    <a:srgbClr val="FF9900"/>
    <a:srgbClr val="0000FF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5529" autoAdjust="0"/>
  </p:normalViewPr>
  <p:slideViewPr>
    <p:cSldViewPr showGuides="1">
      <p:cViewPr varScale="1">
        <p:scale>
          <a:sx n="85" d="100"/>
          <a:sy n="85" d="100"/>
        </p:scale>
        <p:origin x="1838" y="52"/>
      </p:cViewPr>
      <p:guideLst>
        <p:guide orient="horz" pos="3022"/>
        <p:guide pos="2880"/>
        <p:guide pos="24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803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947" y="0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/>
          <a:lstStyle>
            <a:lvl1pPr algn="r">
              <a:defRPr sz="1200"/>
            </a:lvl1pPr>
          </a:lstStyle>
          <a:p>
            <a:fld id="{762E8DDA-5BCC-430F-9C4C-48966854100C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856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947" y="9430856"/>
            <a:ext cx="2945125" cy="495772"/>
          </a:xfrm>
          <a:prstGeom prst="rect">
            <a:avLst/>
          </a:prstGeom>
        </p:spPr>
        <p:txBody>
          <a:bodyPr vert="horz" lIns="92201" tIns="46101" rIns="92201" bIns="46101" rtlCol="0" anchor="b"/>
          <a:lstStyle>
            <a:lvl1pPr algn="r">
              <a:defRPr sz="1200"/>
            </a:lvl1pPr>
          </a:lstStyle>
          <a:p>
            <a:fld id="{E63C51BC-5D76-498B-AD3B-E1D2A8D455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18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07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 defTabSz="917445">
              <a:defRPr sz="12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598" y="2"/>
            <a:ext cx="294348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 algn="r" defTabSz="917445">
              <a:defRPr sz="12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7" y="4715711"/>
            <a:ext cx="5437186" cy="44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418"/>
            <a:ext cx="294507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 defTabSz="917445">
              <a:defRPr sz="12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98" y="9431418"/>
            <a:ext cx="2943487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 algn="r" defTabSz="917445">
              <a:defRPr sz="1200">
                <a:ea typeface="微軟正黑體" pitchFamily="34" charset="-120"/>
              </a:defRPr>
            </a:lvl1pPr>
          </a:lstStyle>
          <a:p>
            <a:fld id="{4594D2CE-1BA1-4FEA-B57E-57422457AAC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841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BCE68-38B9-49E0-B710-93C587B78351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799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61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21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52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015" y="9450607"/>
            <a:ext cx="2895662" cy="4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0" tIns="45096" rIns="90220" bIns="45096" anchor="b"/>
          <a:lstStyle>
            <a:lvl1pPr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spcBef>
                <a:spcPct val="50000"/>
              </a:spcBef>
            </a:pPr>
            <a:fld id="{99753EB0-A1F9-4CD4-9E8C-00FA71BC492A}" type="slidenum">
              <a:rPr lang="en-US" altLang="zh-TW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62000"/>
            <a:ext cx="4986337" cy="37401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0" y="4725307"/>
            <a:ext cx="4951631" cy="4496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0" tIns="45096" rIns="90220" bIns="45096"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76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926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713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95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6903" y="9451047"/>
            <a:ext cx="2894772" cy="4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8" tIns="45322" rIns="90648" bIns="45322" anchor="b"/>
          <a:lstStyle>
            <a:lvl1pPr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defTabSz="9080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2D5A8489-A33F-4459-B33A-708DB2CC498D}" type="slidenum">
              <a:rPr lang="en-US" altLang="zh-TW" sz="1200">
                <a:ea typeface="新細明體" pitchFamily="18" charset="-120"/>
              </a:rPr>
              <a:pPr algn="r" eaLnBrk="1" hangingPunct="1"/>
              <a:t>19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63588"/>
            <a:ext cx="4978400" cy="37338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120" y="4725523"/>
            <a:ext cx="4955838" cy="44957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4" tIns="45675" rIns="91354" bIns="45675"/>
          <a:lstStyle/>
          <a:p>
            <a:pPr eaLnBrk="1" hangingPunct="1"/>
            <a:endParaRPr lang="en-US" altLang="zh-TW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5103" indent="-286595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6311" indent="-229257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4844" indent="-229257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63365" indent="-229257" defTabSz="907486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21884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80416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38941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97465" indent="-229257" defTabSz="907486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CAA3CE6-55C8-4364-9BDC-842743197525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1363"/>
            <a:ext cx="4975225" cy="37322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42" y="4714110"/>
            <a:ext cx="4983679" cy="4472894"/>
          </a:xfrm>
          <a:noFill/>
        </p:spPr>
        <p:txBody>
          <a:bodyPr/>
          <a:lstStyle/>
          <a:p>
            <a:pPr marL="229257" indent="-229257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77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70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039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64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1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58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16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0B8E-3770-4D0C-88B7-5A174C20FE0F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12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ea typeface="微軟正黑體" pitchFamily="34" charset="-120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90842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FF8000"/>
                </a:solidFill>
                <a:latin typeface="Arial" charset="0"/>
                <a:ea typeface="微軟正黑體" pitchFamily="34" charset="-120"/>
              </a:defRPr>
            </a:lvl1pPr>
          </a:lstStyle>
          <a:p>
            <a:pPr lvl="0"/>
            <a:r>
              <a:rPr lang="en-US" altLang="zh-TW" noProof="0" dirty="0"/>
              <a:t>New Development Project Part 1</a:t>
            </a:r>
          </a:p>
        </p:txBody>
      </p:sp>
      <p:pic>
        <p:nvPicPr>
          <p:cNvPr id="3083" name="Picture 11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3375"/>
            <a:ext cx="19081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ottom_curv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2"/>
            <a:ext cx="914400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5846008" y="6666705"/>
            <a:ext cx="3240088" cy="19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sz="1050" b="1" dirty="0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t>Page </a:t>
            </a:r>
            <a:fld id="{40D1BBE8-D144-421E-9594-C6B211C61770}" type="slidenum">
              <a:rPr lang="en-US" altLang="zh-TW" sz="1050" b="1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pPr algn="r"/>
              <a:t>‹#›</a:t>
            </a:fld>
            <a:endParaRPr lang="en-US" altLang="zh-TW" sz="1050" b="1" dirty="0">
              <a:solidFill>
                <a:schemeClr val="bg1"/>
              </a:solidFill>
              <a:latin typeface="Tahoma" pitchFamily="34" charset="0"/>
              <a:ea typeface="微軟正黑體" pitchFamily="34" charset="-120"/>
            </a:endParaRP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420"/>
            <a:ext cx="5400675" cy="2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+mn-lt"/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563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583247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583247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46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273925" cy="8636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50825" y="1125538"/>
            <a:ext cx="8642350" cy="489585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107950" y="6381750"/>
            <a:ext cx="5400675" cy="360363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8894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7273925" cy="8636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1125538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250825" y="3649663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649663"/>
            <a:ext cx="4244975" cy="23717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>
          <a:xfrm>
            <a:off x="107950" y="6381750"/>
            <a:ext cx="5400675" cy="360363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0966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597352"/>
            <a:ext cx="5400675" cy="260648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4997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a typeface="微軟正黑體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704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4895850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4895850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2657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5228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4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5835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a typeface="微軟正黑體" pitchFamily="34" charset="-120"/>
              </a:defRPr>
            </a:lvl1pPr>
            <a:lvl2pPr>
              <a:defRPr sz="2800">
                <a:ea typeface="微軟正黑體" pitchFamily="34" charset="-120"/>
              </a:defRPr>
            </a:lvl2pPr>
            <a:lvl3pPr>
              <a:defRPr sz="2400">
                <a:ea typeface="微軟正黑體" pitchFamily="34" charset="-120"/>
              </a:defRPr>
            </a:lvl3pPr>
            <a:lvl4pPr>
              <a:defRPr sz="2000">
                <a:ea typeface="微軟正黑體" pitchFamily="34" charset="-120"/>
              </a:defRPr>
            </a:lvl4pPr>
            <a:lvl5pPr>
              <a:defRPr sz="2000">
                <a:ea typeface="微軟正黑體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60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ea typeface="微軟正黑體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2006 Taiwan High Speed Rail Corporation.                                    All Contents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624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273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000" tIns="36000" rIns="18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031" name="Picture 7" descr="bottom_curv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2"/>
            <a:ext cx="914400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846008" y="6666705"/>
            <a:ext cx="3240088" cy="19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sz="1050" b="1" dirty="0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t>Page </a:t>
            </a:r>
            <a:fld id="{40D1BBE8-D144-421E-9594-C6B211C61770}" type="slidenum">
              <a:rPr lang="en-US" altLang="zh-TW" sz="1050" b="1">
                <a:solidFill>
                  <a:schemeClr val="bg1"/>
                </a:solidFill>
                <a:latin typeface="Tahoma" pitchFamily="34" charset="0"/>
                <a:ea typeface="微軟正黑體" pitchFamily="34" charset="-120"/>
              </a:rPr>
              <a:pPr algn="r"/>
              <a:t>‹#›</a:t>
            </a:fld>
            <a:endParaRPr lang="en-US" altLang="zh-TW" sz="1050" b="1" dirty="0">
              <a:solidFill>
                <a:schemeClr val="bg1"/>
              </a:solidFill>
              <a:latin typeface="Tahoma" pitchFamily="34" charset="0"/>
              <a:ea typeface="微軟正黑體" pitchFamily="34" charset="-120"/>
            </a:endParaRPr>
          </a:p>
        </p:txBody>
      </p:sp>
      <p:pic>
        <p:nvPicPr>
          <p:cNvPr id="1036" name="Picture 12" descr="symbol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97155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36" y="6597253"/>
            <a:ext cx="5400675" cy="2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+mn-lt"/>
                <a:ea typeface="微軟正黑體" pitchFamily="34" charset="-120"/>
              </a:defRPr>
            </a:lvl1pPr>
          </a:lstStyle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+mj-lt"/>
          <a:ea typeface="微軟正黑體" pitchFamily="34" charset="-12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34" charset="0"/>
          <a:ea typeface="文鼎中特黑" pitchFamily="49" charset="-12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97352"/>
            <a:ext cx="5400675" cy="260648"/>
          </a:xfrm>
        </p:spPr>
        <p:txBody>
          <a:bodyPr/>
          <a:lstStyle/>
          <a:p>
            <a:r>
              <a:rPr lang="en-US" altLang="zh-TW" dirty="0"/>
              <a:t>Copyright © Taiwan High Speed Rail Corporation.                                    All Contents Confidential.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41394A-E5AF-4E57-9A54-2C74CA19F134}"/>
              </a:ext>
            </a:extLst>
          </p:cNvPr>
          <p:cNvSpPr txBox="1"/>
          <p:nvPr/>
        </p:nvSpPr>
        <p:spPr>
          <a:xfrm>
            <a:off x="7020272" y="5733256"/>
            <a:ext cx="2051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2026.3.12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4932C-268F-4043-B916-6D927691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9144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9pPr>
          </a:lstStyle>
          <a:p>
            <a:pPr algn="ctr">
              <a:lnSpc>
                <a:spcPts val="5500"/>
              </a:lnSpc>
              <a:spcBef>
                <a:spcPts val="2400"/>
              </a:spcBef>
              <a:spcAft>
                <a:spcPts val="1800"/>
              </a:spcAft>
            </a:pPr>
            <a:r>
              <a:rPr lang="zh-TW" altLang="en-US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台灣高速鐵路股份有限公司</a:t>
            </a:r>
            <a:br>
              <a:rPr lang="en-US" altLang="zh-TW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</a:br>
            <a:r>
              <a:rPr lang="en-US" altLang="zh-TW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2025</a:t>
            </a:r>
            <a:r>
              <a:rPr lang="zh-TW" altLang="en-US" sz="3600" kern="0" dirty="0"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年第四季營運報告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5E3E7-682F-42F0-96AD-AA989473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31" y="188641"/>
            <a:ext cx="2503453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3300"/>
                </a:solidFill>
                <a:latin typeface="Tahoma" pitchFamily="34" charset="0"/>
                <a:ea typeface="SimHei" pitchFamily="49" charset="-122"/>
              </a:defRPr>
            </a:lvl9pPr>
          </a:lstStyle>
          <a:p>
            <a:r>
              <a:rPr lang="en-US" altLang="zh-TW" sz="160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Ticker Symbol: 2633</a:t>
            </a:r>
            <a:endParaRPr lang="zh-TW" altLang="en-US" sz="160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E00C322-E24D-A858-8BF1-A5153589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4140968"/>
            <a:ext cx="4102940" cy="2340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B740F-7F65-4217-922E-48A616DA89B1}"/>
              </a:ext>
            </a:extLst>
          </p:cNvPr>
          <p:cNvSpPr txBox="1">
            <a:spLocks noChangeArrowheads="1"/>
          </p:cNvSpPr>
          <p:nvPr/>
        </p:nvSpPr>
        <p:spPr>
          <a:xfrm>
            <a:off x="208800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損益與財務指標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65A857A-DF9F-4D0F-B8AE-8B0F34DF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" y="4354640"/>
            <a:ext cx="894349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新台幣十億元</a:t>
            </a:r>
            <a:r>
              <a:rPr lang="en-US" altLang="zh-TW" sz="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8889B9E-1E40-003F-D556-8AC22B89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200" y="4150800"/>
            <a:ext cx="4510099" cy="2376000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9B7C3789-45FF-93E8-1082-3581CA3F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647" y="4344808"/>
            <a:ext cx="569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(%)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140CDB0-648F-C035-6967-F8C98A0E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85" y="844370"/>
            <a:ext cx="8918428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452B0-3BA9-428E-878D-4BB65A002B40}"/>
              </a:ext>
            </a:extLst>
          </p:cNvPr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營收結構及獲利</a:t>
            </a: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F80C3B-9A77-42A0-B4D1-6CAABFA03B8A}"/>
              </a:ext>
            </a:extLst>
          </p:cNvPr>
          <p:cNvSpPr txBox="1"/>
          <p:nvPr/>
        </p:nvSpPr>
        <p:spPr>
          <a:xfrm>
            <a:off x="63349" y="6081734"/>
            <a:ext cx="3528392" cy="281074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註：附屬事業營收主係租金收入、廣告收入及車販收入</a:t>
            </a:r>
            <a:endParaRPr lang="zh-TW" altLang="en-US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New Tai Lue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5B39F67D-E7F4-4035-A635-DE94B5B3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49" y="1089237"/>
            <a:ext cx="1645749" cy="292388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’</a:t>
            </a:r>
            <a:r>
              <a:rPr lang="en-US" altLang="zh-TW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營收結構</a:t>
            </a:r>
            <a:endParaRPr lang="en-US" altLang="zh-TW" sz="13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E6758F0-327D-4739-A94C-861A7B4C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09" y="1088488"/>
            <a:ext cx="1645749" cy="292388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’</a:t>
            </a:r>
            <a:r>
              <a:rPr lang="en-US" altLang="zh-TW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</a:t>
            </a:r>
            <a:r>
              <a:rPr lang="zh-TW" altLang="en-US" sz="1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營收結構</a:t>
            </a:r>
            <a:endParaRPr lang="en-US" altLang="zh-TW" sz="13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F3EC7BA-94D4-AC36-6D17-81E28D8D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600" y="1522800"/>
            <a:ext cx="3707537" cy="2376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0E571E-96B7-957E-A0D7-AC60E723C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00" y="1555200"/>
            <a:ext cx="3723216" cy="2376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10DE111-E301-EB80-A863-2644682D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600" y="1004400"/>
            <a:ext cx="4474852" cy="306045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D37E865-4353-A058-0CF8-59EDE4550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" y="4485600"/>
            <a:ext cx="5174387" cy="1476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C506BD-5A1E-D0B3-5B86-CEFDBA47A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800" y="4438800"/>
            <a:ext cx="3341864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09DCFBB-9104-E897-06AB-BFECF37B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91600"/>
            <a:ext cx="8771775" cy="316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204D98-0E6B-4FE6-BBF8-63CE1ACC8D9C}"/>
              </a:ext>
            </a:extLst>
          </p:cNvPr>
          <p:cNvSpPr txBox="1">
            <a:spLocks noChangeArrowheads="1"/>
          </p:cNvSpPr>
          <p:nvPr/>
        </p:nvSpPr>
        <p:spPr>
          <a:xfrm>
            <a:off x="208800" y="93600"/>
            <a:ext cx="436716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現金流量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4A2B7F0-CA56-4298-9176-551C2644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828" y="1906309"/>
            <a:ext cx="348900" cy="1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1]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2499D2-28F1-4D7C-811C-14568E42D591}"/>
              </a:ext>
            </a:extLst>
          </p:cNvPr>
          <p:cNvSpPr/>
          <p:nvPr/>
        </p:nvSpPr>
        <p:spPr>
          <a:xfrm>
            <a:off x="150233" y="4848424"/>
            <a:ext cx="8784698" cy="153290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t" anchorCtr="0"/>
          <a:lstStyle/>
          <a:p>
            <a:pPr marL="0" marR="0" lvl="0" indent="0" algn="just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1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：</a:t>
            </a:r>
            <a:r>
              <a:rPr kumimoji="0" lang="en-US" altLang="zh-TW" sz="1400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’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平穩專戶動支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71.6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億元。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ahoma"/>
            </a:endParaRPr>
          </a:p>
          <a:p>
            <a:pPr marL="0" marR="0" lvl="0" indent="0" algn="just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zh-TW" altLang="en-US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2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1400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’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貨幣型市場基金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(MMF)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3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個月期以上定存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/RP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之金融資產減少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ahoma"/>
              </a:rPr>
              <a:t>7.5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億元，資本支出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$98.7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億元。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Tahoma"/>
            </a:endParaRPr>
          </a:p>
          <a:p>
            <a:pPr marL="444500" indent="-444500" algn="just" fontAlgn="auto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kumimoji="0" lang="zh-TW" altLang="en-US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3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1400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’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調降免保證商業本票發行額度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$15.75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億元，發行普通公司債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$10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億元，償還公司債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$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億元，發放現金股利</a:t>
            </a:r>
            <a:r>
              <a:rPr kumimoji="0" lang="en-US" altLang="zh-TW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$59</a:t>
            </a:r>
            <a:r>
              <a:rPr kumimoji="0" lang="zh-TW" altLang="en-US" sz="14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億元</a:t>
            </a:r>
            <a:endParaRPr kumimoji="0" lang="en-US" altLang="zh-TW" sz="14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A2B19F3-6849-47E8-B11D-C3C03197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828" y="2479390"/>
            <a:ext cx="348900" cy="1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2]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A9574CB-C34C-4EED-2073-6DB96163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452" y="2964291"/>
            <a:ext cx="348900" cy="1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3]</a:t>
            </a:r>
          </a:p>
        </p:txBody>
      </p:sp>
    </p:spTree>
    <p:extLst>
      <p:ext uri="{BB962C8B-B14F-4D97-AF65-F5344CB8AC3E}">
        <p14:creationId xmlns:p14="http://schemas.microsoft.com/office/powerpoint/2010/main" val="3376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6FA00D-37A5-9075-DD34-19CBBB2D4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173600"/>
            <a:ext cx="7002451" cy="4572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036BC-FF3F-4768-B520-7D201706CC37}"/>
              </a:ext>
            </a:extLst>
          </p:cNvPr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財務風險管理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D200C34-B081-4B90-97C0-3F2EDDE621E1}"/>
              </a:ext>
            </a:extLst>
          </p:cNvPr>
          <p:cNvGraphicFramePr>
            <a:graphicFrameLocks noGrp="1"/>
          </p:cNvGraphicFramePr>
          <p:nvPr/>
        </p:nvGraphicFramePr>
        <p:xfrm>
          <a:off x="6884800" y="1743923"/>
          <a:ext cx="1872208" cy="2606040"/>
        </p:xfrm>
        <a:graphic>
          <a:graphicData uri="http://schemas.openxmlformats.org/drawingml/2006/table">
            <a:tbl>
              <a:tblPr firstRow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algn="l"/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(</a:t>
                      </a:r>
                      <a:r>
                        <a:rPr lang="en-US" altLang="zh-TW" sz="1000" b="0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NT$billion</a:t>
                      </a:r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)</a:t>
                      </a:r>
                      <a:endParaRPr lang="zh-TW" altLang="en-US" sz="1000" b="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Microsoft New Tai Lue" pitchFamily="34" charset="0"/>
                        </a:rPr>
                        <a:t>金額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’16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21.0</a:t>
                      </a:r>
                      <a:endParaRPr lang="en-US" sz="14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’17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41.2</a:t>
                      </a:r>
                      <a:endParaRPr lang="en-US" sz="1400" baseline="300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’18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10.0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’20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18.5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’21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15.0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5296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’22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25.0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5539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’23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10.0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00844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r"/>
                      <a:r>
                        <a:rPr lang="zh-TW" altLang="en-US" sz="1400" b="1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合計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1400" b="1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140.7</a:t>
                      </a:r>
                      <a:endParaRPr lang="en-US" sz="1400" b="1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圓角矩形 10">
            <a:extLst>
              <a:ext uri="{FF2B5EF4-FFF2-40B4-BE49-F238E27FC236}">
                <a16:creationId xmlns:a16="http://schemas.microsoft.com/office/drawing/2014/main" id="{A4CCBB3B-4FCD-4379-AEAA-06610D1F14ED}"/>
              </a:ext>
            </a:extLst>
          </p:cNvPr>
          <p:cNvSpPr/>
          <p:nvPr/>
        </p:nvSpPr>
        <p:spPr>
          <a:xfrm>
            <a:off x="6854804" y="1171265"/>
            <a:ext cx="1872208" cy="500608"/>
          </a:xfrm>
          <a:prstGeom prst="roundRect">
            <a:avLst/>
          </a:prstGeom>
          <a:noFill/>
          <a:ln w="19050" cap="flat" cmpd="sng" algn="ctr">
            <a:solidFill>
              <a:srgbClr val="BBE0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‘</a:t>
            </a:r>
            <a:r>
              <a:rPr kumimoji="0" lang="en-US" altLang="zh-TW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16</a:t>
            </a:r>
            <a:r>
              <a:rPr kumimoji="0" lang="zh-TW" alt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ahoma"/>
              </a:rPr>
              <a:t>年迄今提前清償聯貸借款總額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89EB29-E271-4D00-9BCD-01B5BAA41C2E}"/>
              </a:ext>
            </a:extLst>
          </p:cNvPr>
          <p:cNvSpPr txBox="1"/>
          <p:nvPr/>
        </p:nvSpPr>
        <p:spPr>
          <a:xfrm>
            <a:off x="323528" y="5888602"/>
            <a:ext cx="3528392" cy="281074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註：負債占資產比例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=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負債總額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/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資產總額</a:t>
            </a:r>
            <a:endParaRPr lang="zh-TW" altLang="en-US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-2169" y="6597352"/>
            <a:ext cx="5849938" cy="2810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r>
              <a:rPr lang="en-US" altLang="zh-TW" sz="900" dirty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Copyright ©  Taiwan High Speed Rail Corporation.                All Contents Confidential.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每股盈餘與股利配發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00706" y="1039116"/>
            <a:ext cx="713197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Unit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NT$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新台幣元</a:t>
            </a:r>
            <a:endParaRPr lang="en-US" altLang="zh-TW" sz="9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9295D4F-03DD-43A7-BF17-182DE3C9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8" y="1169357"/>
            <a:ext cx="345685" cy="26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36000" rIns="54000" bIns="36000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CB4773-0FBA-43E1-B8E6-A3DC3F00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2" y="1350084"/>
            <a:ext cx="7865105" cy="450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3AF3960-2B1A-4169-8FE6-B1962F0807B5}"/>
              </a:ext>
            </a:extLst>
          </p:cNvPr>
          <p:cNvSpPr txBox="1"/>
          <p:nvPr/>
        </p:nvSpPr>
        <p:spPr>
          <a:xfrm>
            <a:off x="5734387" y="6032661"/>
            <a:ext cx="3366528" cy="281075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0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註：每股盈餘之設算基於普通股加權平均股數</a:t>
            </a:r>
            <a:r>
              <a:rPr lang="en-US" altLang="zh-TW" sz="10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56.28</a:t>
            </a:r>
            <a:r>
              <a:rPr lang="zh-TW" altLang="en-US" sz="10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億股</a:t>
            </a:r>
          </a:p>
        </p:txBody>
      </p:sp>
    </p:spTree>
    <p:extLst>
      <p:ext uri="{BB962C8B-B14F-4D97-AF65-F5344CB8AC3E}">
        <p14:creationId xmlns:p14="http://schemas.microsoft.com/office/powerpoint/2010/main" val="417714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8C2D3A-56F5-EB36-6171-40ED8304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" y="1220400"/>
            <a:ext cx="8044790" cy="5256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2772" y="924009"/>
            <a:ext cx="1044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NT$</a:t>
            </a:r>
            <a:r>
              <a:rPr lang="zh-TW" altLang="en-US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billion</a:t>
            </a:r>
            <a:r>
              <a:rPr lang="zh-TW" altLang="en-US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新台幣十億元</a:t>
            </a:r>
            <a:r>
              <a:rPr lang="en-US" altLang="zh-TW" sz="1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aphicFrame>
        <p:nvGraphicFramePr>
          <p:cNvPr id="6" name="表格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4465430"/>
              </p:ext>
            </p:extLst>
          </p:nvPr>
        </p:nvGraphicFramePr>
        <p:xfrm>
          <a:off x="1551220" y="809771"/>
          <a:ext cx="3930215" cy="1095158"/>
        </p:xfrm>
        <a:graphic>
          <a:graphicData uri="http://schemas.openxmlformats.org/drawingml/2006/table">
            <a:tbl>
              <a:tblPr firstRow="1" bandRow="1"/>
              <a:tblGrid>
                <a:gridCol w="101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評鑑機構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長期評等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短期評等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展望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A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中華信評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twAA</a:t>
                      </a:r>
                      <a:r>
                        <a:rPr lang="en-US" altLang="zh-TW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twA-1+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穩定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惠譽</a:t>
                      </a:r>
                    </a:p>
                  </a:txBody>
                  <a:tcPr marL="38100" marR="38100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AA</a:t>
                      </a:r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+(</a:t>
                      </a:r>
                      <a:r>
                        <a:rPr lang="en-US" altLang="zh-TW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twn</a:t>
                      </a:r>
                      <a:r>
                        <a:rPr lang="en-US" altLang="zh-TW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Microsoft New Tai Lue" pitchFamily="34" charset="0"/>
                        <a:ea typeface="微軟正黑體" pitchFamily="34" charset="-120"/>
                        <a:cs typeface="Microsoft New Tai Lue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F1+(</a:t>
                      </a:r>
                      <a:r>
                        <a:rPr lang="en-US" sz="1400" dirty="0" err="1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twn</a:t>
                      </a:r>
                      <a:r>
                        <a:rPr 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華康中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Microsoft New Tai Lue" pitchFamily="34" charset="0"/>
                          <a:ea typeface="微軟正黑體" pitchFamily="34" charset="-120"/>
                          <a:cs typeface="Microsoft New Tai Lue" pitchFamily="34" charset="0"/>
                        </a:rPr>
                        <a:t>正向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72162" y="4230146"/>
            <a:ext cx="482049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15000"/>
              </a:spcAft>
              <a:buClrTx/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股本總市值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Tx/>
              <a:buFontTx/>
              <a:buNone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800" baseline="30000" dirty="0"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Tx/>
              <a:buFontTx/>
              <a:buNone/>
            </a:pPr>
            <a:r>
              <a:rPr lang="zh-TW" altLang="en-US" sz="14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    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註</a:t>
            </a:r>
            <a:r>
              <a:rPr lang="en-US" altLang="zh-TW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: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以月均價、月底發行股數</a:t>
            </a:r>
            <a:r>
              <a:rPr lang="en-US" altLang="zh-TW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(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含私募</a:t>
            </a:r>
            <a:r>
              <a:rPr lang="en-US" altLang="zh-TW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)</a:t>
            </a:r>
            <a:r>
              <a:rPr lang="zh-TW" altLang="en-US" sz="1200" dirty="0">
                <a:solidFill>
                  <a:schemeClr val="bg1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計</a:t>
            </a:r>
            <a:endParaRPr lang="en-US" altLang="zh-TW" sz="1200" dirty="0">
              <a:solidFill>
                <a:schemeClr val="bg1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8" name="圓角矩形 7"/>
          <p:cNvSpPr>
            <a:spLocks/>
          </p:cNvSpPr>
          <p:nvPr/>
        </p:nvSpPr>
        <p:spPr>
          <a:xfrm>
            <a:off x="7623923" y="2180583"/>
            <a:ext cx="1295812" cy="79271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10800" rIns="3600" bIns="3600" rtlCol="0" anchor="ctr"/>
          <a:lstStyle/>
          <a:p>
            <a:pPr algn="ctr">
              <a:lnSpc>
                <a:spcPts val="16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2026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年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1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月</a:t>
            </a:r>
            <a:endParaRPr lang="en-US" altLang="zh-TW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ahom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市值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1,541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億元</a:t>
            </a: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815" y="93600"/>
            <a:ext cx="8424936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信用評等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股本總市值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(Market Cap)</a:t>
            </a: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kumimoji="0" lang="en-US" altLang="zh-TW" sz="1800" b="1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10" name="頁尾版面配置區 3">
            <a:extLst>
              <a:ext uri="{FF2B5EF4-FFF2-40B4-BE49-F238E27FC236}">
                <a16:creationId xmlns:a16="http://schemas.microsoft.com/office/drawing/2014/main" id="{16EF7ECF-3CB7-4EA7-B852-F7A099542F0E}"/>
              </a:ext>
            </a:extLst>
          </p:cNvPr>
          <p:cNvSpPr txBox="1">
            <a:spLocks/>
          </p:cNvSpPr>
          <p:nvPr/>
        </p:nvSpPr>
        <p:spPr bwMode="auto">
          <a:xfrm>
            <a:off x="-2169" y="6597352"/>
            <a:ext cx="5849938" cy="2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+mn-cs"/>
              </a:defRPr>
            </a:lvl9pPr>
          </a:lstStyle>
          <a:p>
            <a:r>
              <a:rPr lang="en-US" altLang="zh-TW" sz="90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Copyright ©  Taiwan High Speed Rail Corporation.                All Contents Confidential.</a:t>
            </a:r>
            <a:endParaRPr lang="en-US" altLang="zh-TW" sz="900" dirty="0">
              <a:solidFill>
                <a:srgbClr val="FFFFFF"/>
              </a:solidFill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9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FAFDD8-988B-46D3-A983-B9EC4C1655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15937"/>
            <a:ext cx="9144000" cy="2905644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kumimoji="0" lang="en-US" altLang="zh-TW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3</a:t>
            </a:r>
            <a:r>
              <a:rPr kumimoji="0" lang="zh-TW" altLang="en-US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、營運展望</a:t>
            </a:r>
            <a:endParaRPr kumimoji="0" lang="zh-TW" altLang="en-US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656621"/>
            <a:ext cx="5400675" cy="26064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AA4FB5-0F25-457C-BBC2-C40A88B5EEE5}"/>
              </a:ext>
            </a:extLst>
          </p:cNvPr>
          <p:cNvSpPr txBox="1">
            <a:spLocks noChangeArrowheads="1"/>
          </p:cNvSpPr>
          <p:nvPr/>
        </p:nvSpPr>
        <p:spPr>
          <a:xfrm>
            <a:off x="149347" y="716849"/>
            <a:ext cx="8671125" cy="3261811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kumimoji="0" lang="en-US" altLang="zh-TW" sz="1800" b="1" kern="0" dirty="0">
                <a:solidFill>
                  <a:srgbClr val="F5750B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2026</a:t>
            </a:r>
            <a:r>
              <a:rPr kumimoji="0" lang="zh-TW" altLang="en-US" sz="1800" b="1" kern="0" dirty="0">
                <a:solidFill>
                  <a:srgbClr val="F5750B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年營運成長策略</a:t>
            </a:r>
            <a:endParaRPr kumimoji="0" lang="en-US" altLang="zh-TW" sz="1800" b="1" kern="0" dirty="0">
              <a:solidFill>
                <a:srgbClr val="F5750B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運能提升：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定期班表增班、短期彈性增班，全車自由座的臨時機動調整。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運量成長：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提升離峰時間帶承載率、增加異業合作模式來擴大旅客源。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旅遊產品：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擴大高鐵假期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/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 飯店聯票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/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 國旅聯票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/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 航空聯票旅遊產品。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會員經濟：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提升高鐵逾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300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萬名</a:t>
            </a:r>
            <a:r>
              <a:rPr kumimoji="0" lang="en-US" altLang="zh-TW" sz="1500" kern="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Tgo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會員點數經濟效應，增加會員黏著度。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業外收入：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推廣購物平台「</a:t>
            </a:r>
            <a:r>
              <a:rPr kumimoji="0" lang="en-US" altLang="zh-TW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T-Shopping</a:t>
            </a:r>
            <a:r>
              <a:rPr kumimoji="0" lang="zh-TW" altLang="en-US" sz="15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高鐵線上購」商品，透過聯名商品提升業外收入。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627063" lvl="1" indent="-2698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kumimoji="0" lang="zh-TW" altLang="en-US" sz="1500" b="1" kern="0" dirty="0">
                <a:solidFill>
                  <a:srgbClr val="2F2F91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服務品質：</a:t>
            </a:r>
            <a:r>
              <a:rPr kumimoji="0" lang="zh-TW" altLang="en-US" sz="1500" kern="0" dirty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針對城際旅運特性，靈活規劃多元停靠模式，有效分流短、中、長程旅客；</a:t>
            </a:r>
            <a:endParaRPr kumimoji="0" lang="en-US" altLang="zh-TW" sz="1500" kern="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  <a:p>
            <a:pPr marL="357188" lvl="1" indent="1255713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  <a:tabLst>
                <a:tab pos="627063" algn="l"/>
              </a:tabLst>
            </a:pPr>
            <a:r>
              <a:rPr kumimoji="0" lang="zh-TW" altLang="en-US" sz="1500" kern="0" dirty="0">
                <a:solidFill>
                  <a:srgbClr val="000000"/>
                </a:solidFill>
                <a:latin typeface="Microsoft New Tai Lue" panose="020B0502040204020203" pitchFamily="34" charset="0"/>
                <a:ea typeface="微軟正黑體" pitchFamily="34" charset="-120"/>
                <a:cs typeface="Microsoft New Tai Lue" panose="020B0502040204020203" pitchFamily="34" charset="0"/>
              </a:rPr>
              <a:t>更新列車與車站之旅客服務設施，提升整體服務品質。</a:t>
            </a:r>
            <a:endParaRPr kumimoji="0" lang="en-US" altLang="zh-TW" sz="15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483D4E-E16B-4E80-AE2B-F0C9311C2BF8}"/>
              </a:ext>
            </a:extLst>
          </p:cNvPr>
          <p:cNvSpPr txBox="1">
            <a:spLocks noChangeArrowheads="1"/>
          </p:cNvSpPr>
          <p:nvPr/>
        </p:nvSpPr>
        <p:spPr>
          <a:xfrm>
            <a:off x="213215" y="281726"/>
            <a:ext cx="512536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營收成長動能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B59AC16-3B80-4034-BBAC-3C7E366A77B0}"/>
              </a:ext>
            </a:extLst>
          </p:cNvPr>
          <p:cNvCxnSpPr/>
          <p:nvPr/>
        </p:nvCxnSpPr>
        <p:spPr>
          <a:xfrm>
            <a:off x="213214" y="692100"/>
            <a:ext cx="7308000" cy="0"/>
          </a:xfrm>
          <a:prstGeom prst="line">
            <a:avLst/>
          </a:prstGeom>
          <a:ln w="22225"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863BBA21-6A16-665F-AEBE-18494DF2299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1958"/>
            <a:ext cx="9144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9B823E4-6A42-4D06-9521-6D2DB5A2E563}"/>
              </a:ext>
            </a:extLst>
          </p:cNvPr>
          <p:cNvSpPr txBox="1">
            <a:spLocks noChangeArrowheads="1"/>
          </p:cNvSpPr>
          <p:nvPr/>
        </p:nvSpPr>
        <p:spPr>
          <a:xfrm>
            <a:off x="213215" y="281726"/>
            <a:ext cx="512536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台灣高鐵永續發展屢獲佳績與肯定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709E9D1-1A06-4EA1-A119-C5CFCF03E1A1}"/>
              </a:ext>
            </a:extLst>
          </p:cNvPr>
          <p:cNvSpPr txBox="1"/>
          <p:nvPr/>
        </p:nvSpPr>
        <p:spPr>
          <a:xfrm>
            <a:off x="272313" y="948537"/>
            <a:ext cx="8328642" cy="1011944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成為引領進步、創造美好的生活平台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台灣高鐵不只在軌道運輸領域提供安全、快速、準點的運輸服務，並透過產業合作、結盟，提升軌道專業實力；同時也在生活服務領域，結合優勢科技、在地文化、環境保護，提供民眾優質且全面的體驗。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E429498-E6EB-48B3-BE6A-D4CF6369FD7E}"/>
              </a:ext>
            </a:extLst>
          </p:cNvPr>
          <p:cNvCxnSpPr/>
          <p:nvPr/>
        </p:nvCxnSpPr>
        <p:spPr>
          <a:xfrm>
            <a:off x="213214" y="725656"/>
            <a:ext cx="7308000" cy="0"/>
          </a:xfrm>
          <a:prstGeom prst="line">
            <a:avLst/>
          </a:prstGeom>
          <a:ln w="22225"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8BAC9A4-DE73-4518-9D60-B36E344A6150}"/>
              </a:ext>
            </a:extLst>
          </p:cNvPr>
          <p:cNvGrpSpPr/>
          <p:nvPr/>
        </p:nvGrpSpPr>
        <p:grpSpPr>
          <a:xfrm>
            <a:off x="1318326" y="2117918"/>
            <a:ext cx="5251591" cy="645543"/>
            <a:chOff x="395536" y="2329588"/>
            <a:chExt cx="5251591" cy="645543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54108110-BB52-4D40-9A72-9B0670872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329588"/>
              <a:ext cx="1280272" cy="482078"/>
            </a:xfrm>
            <a:prstGeom prst="rect">
              <a:avLst/>
            </a:prstGeom>
          </p:spPr>
        </p:pic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DAE24F08-9645-4C23-A501-D2890CA9BAE8}"/>
                </a:ext>
              </a:extLst>
            </p:cNvPr>
            <p:cNvGrpSpPr/>
            <p:nvPr/>
          </p:nvGrpSpPr>
          <p:grpSpPr>
            <a:xfrm>
              <a:off x="1923079" y="2451035"/>
              <a:ext cx="3724048" cy="524096"/>
              <a:chOff x="1923079" y="2486439"/>
              <a:chExt cx="3724048" cy="524096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DEF89B7-004E-4DE6-9283-847B8B14764F}"/>
                  </a:ext>
                </a:extLst>
              </p:cNvPr>
              <p:cNvSpPr txBox="1"/>
              <p:nvPr/>
            </p:nvSpPr>
            <p:spPr>
              <a:xfrm>
                <a:off x="1923079" y="2486439"/>
                <a:ext cx="3724048" cy="346249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26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9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度入選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    台灣企業永續獎</a:t>
                </a:r>
              </a:p>
            </p:txBody>
          </p: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F1404E4-5848-47EA-8D78-390310593281}"/>
                  </a:ext>
                </a:extLst>
              </p:cNvPr>
              <p:cNvSpPr txBox="1"/>
              <p:nvPr/>
            </p:nvSpPr>
            <p:spPr>
              <a:xfrm>
                <a:off x="2123728" y="2713018"/>
                <a:ext cx="720080" cy="297517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2017-2025</a:t>
                </a:r>
                <a:endParaRPr lang="zh-TW" altLang="en-US" sz="1100" dirty="0">
                  <a:solidFill>
                    <a:srgbClr val="000099"/>
                  </a:solidFill>
                  <a:latin typeface="Microsoft New Tai Lue" pitchFamily="34" charset="0"/>
                  <a:ea typeface="微軟正黑體" pitchFamily="34" charset="-120"/>
                  <a:cs typeface="Microsoft New Tai Lue" pitchFamily="34" charset="0"/>
                </a:endParaRPr>
              </a:p>
            </p:txBody>
          </p:sp>
        </p:grp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1DA92216-08FE-40BF-8325-EC1F5AFF1DD6}"/>
              </a:ext>
            </a:extLst>
          </p:cNvPr>
          <p:cNvGrpSpPr/>
          <p:nvPr/>
        </p:nvGrpSpPr>
        <p:grpSpPr>
          <a:xfrm>
            <a:off x="1205249" y="2743642"/>
            <a:ext cx="5364668" cy="760460"/>
            <a:chOff x="282459" y="3163092"/>
            <a:chExt cx="5364668" cy="760460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7DECD23-B65A-45F3-B399-630E7290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59" y="3163092"/>
              <a:ext cx="1473232" cy="684000"/>
            </a:xfrm>
            <a:prstGeom prst="rect">
              <a:avLst/>
            </a:prstGeom>
          </p:spPr>
        </p:pic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16A578B5-A5F2-4A9E-A8BE-9CF18A0C528C}"/>
                </a:ext>
              </a:extLst>
            </p:cNvPr>
            <p:cNvGrpSpPr/>
            <p:nvPr/>
          </p:nvGrpSpPr>
          <p:grpSpPr>
            <a:xfrm>
              <a:off x="1923079" y="3399456"/>
              <a:ext cx="3724048" cy="524096"/>
              <a:chOff x="1923079" y="3399456"/>
              <a:chExt cx="3724048" cy="524096"/>
            </a:xfrm>
          </p:grpSpPr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DAE7F74-BE72-42CC-9BBC-C96EE9F9C90A}"/>
                  </a:ext>
                </a:extLst>
              </p:cNvPr>
              <p:cNvSpPr txBox="1"/>
              <p:nvPr/>
            </p:nvSpPr>
            <p:spPr>
              <a:xfrm>
                <a:off x="1923079" y="3399456"/>
                <a:ext cx="3724048" cy="346249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26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7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度入選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    台灣永續指數</a:t>
                </a: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41D7067-11F4-4A62-BE2F-3E79E1ECD9AF}"/>
                  </a:ext>
                </a:extLst>
              </p:cNvPr>
              <p:cNvSpPr txBox="1"/>
              <p:nvPr/>
            </p:nvSpPr>
            <p:spPr>
              <a:xfrm>
                <a:off x="2123728" y="3626035"/>
                <a:ext cx="720080" cy="297517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2019-2025</a:t>
                </a:r>
                <a:endParaRPr lang="zh-TW" altLang="en-US" sz="1100" dirty="0">
                  <a:solidFill>
                    <a:srgbClr val="000099"/>
                  </a:solidFill>
                  <a:latin typeface="Microsoft New Tai Lue" pitchFamily="34" charset="0"/>
                  <a:ea typeface="微軟正黑體" pitchFamily="34" charset="-120"/>
                  <a:cs typeface="Microsoft New Tai Lue" pitchFamily="34" charset="0"/>
                </a:endParaRPr>
              </a:p>
            </p:txBody>
          </p:sp>
        </p:grp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50DB3AA7-1B16-4016-A274-39F239FA1AD0}"/>
              </a:ext>
            </a:extLst>
          </p:cNvPr>
          <p:cNvGrpSpPr/>
          <p:nvPr/>
        </p:nvGrpSpPr>
        <p:grpSpPr>
          <a:xfrm>
            <a:off x="1674793" y="3532183"/>
            <a:ext cx="4886735" cy="704254"/>
            <a:chOff x="760392" y="4099722"/>
            <a:chExt cx="4886735" cy="704254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20031A7C-9276-47B0-8B63-C4BF9A4D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92" y="4099722"/>
              <a:ext cx="519006" cy="576000"/>
            </a:xfrm>
            <a:prstGeom prst="rect">
              <a:avLst/>
            </a:prstGeom>
          </p:spPr>
        </p:pic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5FE10BC3-D649-4D4C-9451-B854E3E64E1E}"/>
                </a:ext>
              </a:extLst>
            </p:cNvPr>
            <p:cNvGrpSpPr/>
            <p:nvPr/>
          </p:nvGrpSpPr>
          <p:grpSpPr>
            <a:xfrm>
              <a:off x="1923079" y="4279880"/>
              <a:ext cx="3724048" cy="524096"/>
              <a:chOff x="1923079" y="4279880"/>
              <a:chExt cx="3724048" cy="524096"/>
            </a:xfrm>
          </p:grpSpPr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7A9A3B4-210B-40E2-B5A2-551EB897F945}"/>
                  </a:ext>
                </a:extLst>
              </p:cNvPr>
              <p:cNvSpPr txBox="1"/>
              <p:nvPr/>
            </p:nvSpPr>
            <p:spPr>
              <a:xfrm>
                <a:off x="1923079" y="4279880"/>
                <a:ext cx="3724048" cy="346249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26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6</a:t>
                </a:r>
                <a:r>
                  <a:rPr lang="zh-TW" altLang="en-US" sz="1200" b="1" dirty="0">
                    <a:solidFill>
                      <a:srgbClr val="FF0000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</a:t>
                </a:r>
                <a:r>
                  <a:rPr lang="zh-TW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度入選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     台灣就業</a:t>
                </a:r>
                <a:r>
                  <a:rPr lang="en-US" altLang="zh-TW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99</a:t>
                </a:r>
                <a:r>
                  <a:rPr lang="zh-TW" altLang="en-US" sz="1600" b="1" dirty="0">
                    <a:solidFill>
                      <a:srgbClr val="000099"/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指數</a:t>
                </a: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4BD4175-C674-40FE-86CF-966D950E28D6}"/>
                  </a:ext>
                </a:extLst>
              </p:cNvPr>
              <p:cNvSpPr txBox="1"/>
              <p:nvPr/>
            </p:nvSpPr>
            <p:spPr>
              <a:xfrm>
                <a:off x="2123728" y="4506459"/>
                <a:ext cx="720080" cy="297517"/>
              </a:xfrm>
              <a:prstGeom prst="rect">
                <a:avLst/>
              </a:prstGeom>
              <a:noFill/>
            </p:spPr>
            <p:txBody>
              <a:bodyPr wrap="square" lIns="18000" rIns="18000" rtlCol="0" anchor="ctr" anchorCtr="0"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ts val="0"/>
                  </a:spcBef>
                </a:pPr>
                <a:r>
                  <a:rPr lang="en-US" altLang="zh-TW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New Tai Lue" pitchFamily="34" charset="0"/>
                    <a:ea typeface="微軟正黑體" pitchFamily="34" charset="-120"/>
                    <a:cs typeface="Microsoft New Tai Lue" pitchFamily="34" charset="0"/>
                  </a:rPr>
                  <a:t>2020-2025</a:t>
                </a:r>
                <a:endParaRPr lang="zh-TW" altLang="en-US" sz="1100" dirty="0">
                  <a:solidFill>
                    <a:srgbClr val="000099"/>
                  </a:solidFill>
                  <a:latin typeface="Microsoft New Tai Lue" pitchFamily="34" charset="0"/>
                  <a:ea typeface="微軟正黑體" pitchFamily="34" charset="-120"/>
                  <a:cs typeface="Microsoft New Tai Lue" pitchFamily="34" charset="0"/>
                </a:endParaRPr>
              </a:p>
            </p:txBody>
          </p:sp>
        </p:grp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7F052DF-E8E7-42AE-8F99-FFC6CE9FBE58}"/>
              </a:ext>
            </a:extLst>
          </p:cNvPr>
          <p:cNvSpPr txBox="1"/>
          <p:nvPr/>
        </p:nvSpPr>
        <p:spPr>
          <a:xfrm>
            <a:off x="2419256" y="4518359"/>
            <a:ext cx="5249087" cy="346249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連續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8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年榮獲臺灣證券交易所 </a:t>
            </a:r>
            <a:r>
              <a:rPr lang="zh-TW" altLang="en-US" sz="1600" b="1" dirty="0">
                <a:solidFill>
                  <a:srgbClr val="000099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公司治理評鑑排名前 </a:t>
            </a:r>
            <a:r>
              <a:rPr lang="en-US" altLang="zh-TW" sz="1600" b="1" dirty="0">
                <a:solidFill>
                  <a:srgbClr val="000099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5%</a:t>
            </a:r>
            <a:endParaRPr lang="zh-TW" altLang="en-US" sz="1600" b="1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B10E51E-1C1D-41C8-8609-68A7F68B79D4}"/>
              </a:ext>
            </a:extLst>
          </p:cNvPr>
          <p:cNvSpPr txBox="1"/>
          <p:nvPr/>
        </p:nvSpPr>
        <p:spPr>
          <a:xfrm>
            <a:off x="3038129" y="4712752"/>
            <a:ext cx="720080" cy="297517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2018-2025</a:t>
            </a:r>
            <a:endParaRPr lang="zh-TW" altLang="en-US" sz="1100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701AC1CC-EEE2-49FF-9456-E713348BE8E7}"/>
              </a:ext>
            </a:extLst>
          </p:cNvPr>
          <p:cNvSpPr txBox="1"/>
          <p:nvPr/>
        </p:nvSpPr>
        <p:spPr>
          <a:xfrm>
            <a:off x="2418599" y="5209506"/>
            <a:ext cx="5249087" cy="346249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連續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4</a:t>
            </a:r>
            <a:r>
              <a:rPr lang="zh-TW" altLang="en-US" sz="1200" b="1" dirty="0">
                <a:solidFill>
                  <a:srgbClr val="FF0000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年入選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Corporate Knights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 </a:t>
            </a:r>
            <a:r>
              <a:rPr lang="zh-TW" altLang="en-US" sz="1600" b="1" dirty="0">
                <a:solidFill>
                  <a:srgbClr val="000099"/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全球百大永續企業</a:t>
            </a: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DE19618B-ADD4-476C-883C-3E6C1B1674DD}"/>
              </a:ext>
            </a:extLst>
          </p:cNvPr>
          <p:cNvSpPr/>
          <p:nvPr/>
        </p:nvSpPr>
        <p:spPr>
          <a:xfrm>
            <a:off x="5731262" y="2201543"/>
            <a:ext cx="3017202" cy="346249"/>
          </a:xfrm>
          <a:prstGeom prst="round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榮獲企業永續報告「白金獎」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AD237C1-182B-42A3-97AC-96F6DFB4AC9D}"/>
              </a:ext>
            </a:extLst>
          </p:cNvPr>
          <p:cNvSpPr txBox="1"/>
          <p:nvPr/>
        </p:nvSpPr>
        <p:spPr>
          <a:xfrm>
            <a:off x="3038123" y="5381633"/>
            <a:ext cx="720080" cy="297517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2022-2025</a:t>
            </a:r>
            <a:endParaRPr lang="zh-TW" altLang="en-US" sz="1100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B9FE3B-F7BE-5253-597B-42347942AF4F}"/>
              </a:ext>
            </a:extLst>
          </p:cNvPr>
          <p:cNvSpPr txBox="1"/>
          <p:nvPr/>
        </p:nvSpPr>
        <p:spPr>
          <a:xfrm>
            <a:off x="272313" y="5678301"/>
            <a:ext cx="8328642" cy="692497"/>
          </a:xfrm>
          <a:prstGeom prst="rect">
            <a:avLst/>
          </a:prstGeom>
          <a:noFill/>
        </p:spPr>
        <p:txBody>
          <a:bodyPr wrap="square" lIns="18000" rIns="18000" rtlCol="0" anchor="ctr" anchorCtr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台灣高鐵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114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年度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New Tai Lue" pitchFamily="34" charset="0"/>
              </a:rPr>
              <a:t>「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微軟正黑體" pitchFamily="34" charset="-120"/>
                <a:cs typeface="Microsoft New Tai Lue" pitchFamily="34" charset="0"/>
              </a:rPr>
              <a:t>提升企業價值計畫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」公告於公開資訊觀測站「提升企業價值計畫專區」，展現永續治理承諾。</a:t>
            </a:r>
            <a:endParaRPr lang="zh-TW" altLang="en-US" sz="1600" b="1" dirty="0">
              <a:solidFill>
                <a:srgbClr val="000099"/>
              </a:solidFill>
              <a:latin typeface="Microsoft New Tai Lue" pitchFamily="34" charset="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1"/>
          <p:cNvSpPr>
            <a:spLocks noChangeArrowheads="1"/>
          </p:cNvSpPr>
          <p:nvPr/>
        </p:nvSpPr>
        <p:spPr bwMode="auto">
          <a:xfrm>
            <a:off x="0" y="-202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algn="ctr" defTabSz="914309"/>
            <a:endParaRPr lang="zh-TW" altLang="en-US">
              <a:solidFill>
                <a:srgbClr val="FFC000"/>
              </a:solidFill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11000"/>
          <a:stretch>
            <a:fillRect/>
          </a:stretch>
        </p:blipFill>
        <p:spPr bwMode="auto">
          <a:xfrm>
            <a:off x="-8063" y="-1"/>
            <a:ext cx="450805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8" y="5445881"/>
            <a:ext cx="4581408" cy="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25"/>
          <p:cNvSpPr txBox="1">
            <a:spLocks noChangeArrowheads="1"/>
          </p:cNvSpPr>
          <p:nvPr/>
        </p:nvSpPr>
        <p:spPr bwMode="auto">
          <a:xfrm>
            <a:off x="4572000" y="2276872"/>
            <a:ext cx="439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美好，從這裡出發</a:t>
            </a:r>
            <a:endParaRPr kumimoji="0"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4644008" y="4637468"/>
            <a:ext cx="4392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en-US" altLang="zh-TW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To learn more about THSRC,</a:t>
            </a:r>
            <a:r>
              <a:rPr kumimoji="0" lang="zh-TW" altLang="en-US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 </a:t>
            </a:r>
            <a:r>
              <a:rPr kumimoji="0" lang="en-US" altLang="zh-TW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please visit </a:t>
            </a:r>
          </a:p>
          <a:p>
            <a:pPr algn="ctr">
              <a:spcBef>
                <a:spcPct val="0"/>
              </a:spcBef>
            </a:pPr>
            <a:r>
              <a:rPr kumimoji="0" lang="en-US" altLang="zh-TW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https://www.thsrc.com.tw</a:t>
            </a:r>
          </a:p>
        </p:txBody>
      </p:sp>
    </p:spTree>
    <p:extLst>
      <p:ext uri="{BB962C8B-B14F-4D97-AF65-F5344CB8AC3E}">
        <p14:creationId xmlns:p14="http://schemas.microsoft.com/office/powerpoint/2010/main" val="345686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413" name="Rectangle 69"/>
          <p:cNvSpPr>
            <a:spLocks noChangeArrowheads="1"/>
          </p:cNvSpPr>
          <p:nvPr/>
        </p:nvSpPr>
        <p:spPr bwMode="auto">
          <a:xfrm>
            <a:off x="0" y="620688"/>
            <a:ext cx="9144000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36000" rIns="18000" bIns="3600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免責聲明</a:t>
            </a:r>
            <a:endParaRPr lang="en-US" altLang="zh-TW" sz="28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頁尾版面配置區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r>
              <a:rPr lang="en-US" altLang="zh-TW" sz="900" dirty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Copyright ©  Taiwan High Speed Rail Corporation.                All Contents Confidential.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560" y="1431801"/>
            <a:ext cx="8064896" cy="4445471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本簡報及同時發布之相關訊息所提及之預測性資訊，包括營運展望、財務狀況及業務預測等內容，係本公司基於內部資料及外部整體經濟發展現況所得之資訊。</a:t>
            </a: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本公司未來實際產生的營運結果、財務狀況與業務成果，可能與預測性資訊有所差異，其原因可能來自各種因素，包括但不限於市場需求、各種政策法令與整體經濟現況之改變，以及其他本公司無法掌控之風險等因素。</a:t>
            </a: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本簡報中所提供之資訊，係反應本公司截至目前為止對於未來的看法，並未明示或暗示性地表達或保證其具有正確性、完整性或可靠性。對於簡報內容，未來若有任何變更或調整，本公司不負責更新或修正。</a:t>
            </a: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47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BA9A80-6743-4834-A975-B046F4F4BBB7}"/>
              </a:ext>
            </a:extLst>
          </p:cNvPr>
          <p:cNvSpPr txBox="1">
            <a:spLocks noChangeArrowheads="1"/>
          </p:cNvSpPr>
          <p:nvPr/>
        </p:nvSpPr>
        <p:spPr>
          <a:xfrm>
            <a:off x="1217221" y="1916832"/>
            <a:ext cx="6709558" cy="3600399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sz="3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簡  報  大  綱</a:t>
            </a:r>
            <a:endParaRPr lang="en-US" altLang="zh-TW" sz="3200" b="1" dirty="0">
              <a:solidFill>
                <a:srgbClr val="000000">
                  <a:lumMod val="65000"/>
                  <a:lumOff val="3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kumimoji="0" lang="en-US" altLang="zh-TW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、業務概況</a:t>
            </a:r>
          </a:p>
          <a:p>
            <a:pPr marL="0" indent="0" algn="ctr">
              <a:lnSpc>
                <a:spcPts val="42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kumimoji="0" lang="en-US" altLang="zh-TW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、財務報告</a:t>
            </a:r>
            <a:endParaRPr kumimoji="0" lang="en-US" altLang="zh-TW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42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kumimoji="0" lang="en-US" altLang="zh-TW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</a:rPr>
              <a:t>、營運展望</a:t>
            </a:r>
            <a:br>
              <a:rPr kumimoji="0" lang="zh-TW" altLang="en-US" b="1" kern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kumimoji="0" lang="zh-TW" altLang="en-US" b="1" kern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kumimoji="0" lang="zh-TW" altLang="en-US" b="1" kern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</a:br>
            <a:endParaRPr kumimoji="0" lang="zh-TW" altLang="en-US" b="1" kern="0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br>
              <a:rPr kumimoji="0" lang="zh-TW" altLang="en-US" sz="2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endParaRPr kumimoji="0" lang="en-US" altLang="zh-TW" sz="20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9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7EEE0-A19B-469E-9A77-1D6D744639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71036"/>
            <a:ext cx="9144000" cy="1728192"/>
          </a:xfrm>
          <a:prstGeom prst="rect">
            <a:avLst/>
          </a:prstGeom>
          <a:ln w="28575">
            <a:noFill/>
            <a:prstDash val="soli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r>
              <a:rPr kumimoji="0" lang="en-US" altLang="zh-TW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1</a:t>
            </a:r>
            <a:r>
              <a:rPr kumimoji="0" lang="zh-TW" altLang="en-US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、業務概況</a:t>
            </a:r>
            <a:endParaRPr kumimoji="0" lang="en-US" altLang="zh-TW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0EB02A-F1B5-4E9D-9694-AD2D62DE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2800"/>
            <a:ext cx="2530059" cy="3706689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520BA5D7-F285-431C-98F0-52194109A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85631"/>
              </p:ext>
            </p:extLst>
          </p:nvPr>
        </p:nvGraphicFramePr>
        <p:xfrm>
          <a:off x="2416106" y="2580101"/>
          <a:ext cx="6542619" cy="1260198"/>
        </p:xfrm>
        <a:graphic>
          <a:graphicData uri="http://schemas.openxmlformats.org/drawingml/2006/table">
            <a:tbl>
              <a:tblPr firstRow="1" bandRow="1"/>
              <a:tblGrid>
                <a:gridCol w="2180873">
                  <a:extLst>
                    <a:ext uri="{9D8B030D-6E8A-4147-A177-3AD203B41FA5}">
                      <a16:colId xmlns:a16="http://schemas.microsoft.com/office/drawing/2014/main" val="1976103917"/>
                    </a:ext>
                  </a:extLst>
                </a:gridCol>
                <a:gridCol w="2180873">
                  <a:extLst>
                    <a:ext uri="{9D8B030D-6E8A-4147-A177-3AD203B41FA5}">
                      <a16:colId xmlns:a16="http://schemas.microsoft.com/office/drawing/2014/main" val="2407353124"/>
                    </a:ext>
                  </a:extLst>
                </a:gridCol>
                <a:gridCol w="2180873">
                  <a:extLst>
                    <a:ext uri="{9D8B030D-6E8A-4147-A177-3AD203B41FA5}">
                      <a16:colId xmlns:a16="http://schemas.microsoft.com/office/drawing/2014/main" val="411118296"/>
                    </a:ext>
                  </a:extLst>
                </a:gridCol>
              </a:tblGrid>
              <a:tr h="280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表定每週班次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每日雙向班次 </a:t>
                      </a:r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(WEEKEND)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每日雙向班次 </a:t>
                      </a:r>
                      <a:r>
                        <a:rPr lang="en-US" altLang="zh-TW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(WEEKDAY)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82091"/>
                  </a:ext>
                </a:extLst>
              </a:tr>
              <a:tr h="721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1,128</a:t>
                      </a:r>
                      <a:endParaRPr lang="zh-TW" altLang="en-US" sz="3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182</a:t>
                      </a:r>
                      <a:endParaRPr lang="zh-TW" altLang="en-US" sz="3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  <a:endParaRPr lang="zh-TW" altLang="en-US" sz="3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208779"/>
                  </a:ext>
                </a:extLst>
              </a:tr>
              <a:tr h="215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381093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:a16="http://schemas.microsoft.com/office/drawing/2014/main" id="{2AB2FED8-43B2-4FAD-AC8C-D106231D837B}"/>
              </a:ext>
            </a:extLst>
          </p:cNvPr>
          <p:cNvSpPr txBox="1">
            <a:spLocks noChangeArrowheads="1"/>
          </p:cNvSpPr>
          <p:nvPr/>
        </p:nvSpPr>
        <p:spPr>
          <a:xfrm>
            <a:off x="147358" y="160322"/>
            <a:ext cx="8162223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公司概況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1ABF34-14B7-437F-9BEA-EE3A22236394}"/>
              </a:ext>
            </a:extLst>
          </p:cNvPr>
          <p:cNvSpPr/>
          <p:nvPr/>
        </p:nvSpPr>
        <p:spPr>
          <a:xfrm>
            <a:off x="185276" y="880060"/>
            <a:ext cx="8773449" cy="126019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2EA0698-6870-46B6-B126-4A8B9F804A17}"/>
              </a:ext>
            </a:extLst>
          </p:cNvPr>
          <p:cNvCxnSpPr>
            <a:cxnSpLocks/>
          </p:cNvCxnSpPr>
          <p:nvPr/>
        </p:nvCxnSpPr>
        <p:spPr>
          <a:xfrm>
            <a:off x="1314862" y="980728"/>
            <a:ext cx="648072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D204D24A-F008-4A19-89A1-4E986759BF41}"/>
              </a:ext>
            </a:extLst>
          </p:cNvPr>
          <p:cNvGrpSpPr/>
          <p:nvPr/>
        </p:nvGrpSpPr>
        <p:grpSpPr>
          <a:xfrm>
            <a:off x="227219" y="1020411"/>
            <a:ext cx="1465687" cy="944001"/>
            <a:chOff x="227219" y="1020411"/>
            <a:chExt cx="1465687" cy="944001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3BE9DCF-595C-4F7A-AF28-7AF615BB877E}"/>
                </a:ext>
              </a:extLst>
            </p:cNvPr>
            <p:cNvSpPr txBox="1"/>
            <p:nvPr/>
          </p:nvSpPr>
          <p:spPr>
            <a:xfrm>
              <a:off x="227219" y="1020411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營運路線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689582D-E5E9-449E-B0E3-E45D4A0B05DC}"/>
                </a:ext>
              </a:extLst>
            </p:cNvPr>
            <p:cNvSpPr txBox="1"/>
            <p:nvPr/>
          </p:nvSpPr>
          <p:spPr>
            <a:xfrm>
              <a:off x="636311" y="1262987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350</a:t>
              </a:r>
              <a:endParaRPr lang="zh-TW" altLang="en-US" sz="28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AD824F3-B1BC-4256-85E1-D00BB2D7D8B8}"/>
                </a:ext>
              </a:extLst>
            </p:cNvPr>
            <p:cNvSpPr txBox="1"/>
            <p:nvPr/>
          </p:nvSpPr>
          <p:spPr>
            <a:xfrm>
              <a:off x="1116842" y="1687413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公里</a:t>
              </a:r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000A94DF-59FE-48A5-A1E1-3DCA95219B95}"/>
              </a:ext>
            </a:extLst>
          </p:cNvPr>
          <p:cNvGrpSpPr/>
          <p:nvPr/>
        </p:nvGrpSpPr>
        <p:grpSpPr>
          <a:xfrm>
            <a:off x="1567574" y="988209"/>
            <a:ext cx="1957756" cy="1080120"/>
            <a:chOff x="1492073" y="988209"/>
            <a:chExt cx="1957756" cy="1080120"/>
          </a:xfrm>
        </p:grpSpPr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99BC3C87-22A6-474E-976D-4A5F416E5032}"/>
                </a:ext>
              </a:extLst>
            </p:cNvPr>
            <p:cNvCxnSpPr>
              <a:cxnSpLocks/>
            </p:cNvCxnSpPr>
            <p:nvPr/>
          </p:nvCxnSpPr>
          <p:spPr>
            <a:xfrm>
              <a:off x="2801757" y="988209"/>
              <a:ext cx="648072" cy="1080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E2BF3D29-2484-473C-8234-93E3F1B06E89}"/>
                </a:ext>
              </a:extLst>
            </p:cNvPr>
            <p:cNvGrpSpPr/>
            <p:nvPr/>
          </p:nvGrpSpPr>
          <p:grpSpPr>
            <a:xfrm>
              <a:off x="1492073" y="1036281"/>
              <a:ext cx="1587060" cy="944001"/>
              <a:chOff x="1492073" y="960780"/>
              <a:chExt cx="1587060" cy="944001"/>
            </a:xfrm>
          </p:grpSpPr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92859AE-5424-4422-9431-2DCD518BC16E}"/>
                  </a:ext>
                </a:extLst>
              </p:cNvPr>
              <p:cNvSpPr txBox="1"/>
              <p:nvPr/>
            </p:nvSpPr>
            <p:spPr>
              <a:xfrm>
                <a:off x="1492073" y="960780"/>
                <a:ext cx="1309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營運涵蓋區域</a:t>
                </a:r>
              </a:p>
            </p:txBody>
          </p: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E2AF868-183B-45A8-B79A-467FA046D322}"/>
                  </a:ext>
                </a:extLst>
              </p:cNvPr>
              <p:cNvSpPr txBox="1"/>
              <p:nvPr/>
            </p:nvSpPr>
            <p:spPr>
              <a:xfrm>
                <a:off x="2140144" y="1203356"/>
                <a:ext cx="823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+mn-lt"/>
                    <a:ea typeface="微軟正黑體" panose="020B0604030504040204" pitchFamily="34" charset="-120"/>
                  </a:rPr>
                  <a:t>11</a:t>
                </a:r>
                <a:endParaRPr lang="zh-TW" altLang="en-US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111EF828-F53F-4467-8D0C-0626CA024B70}"/>
                  </a:ext>
                </a:extLst>
              </p:cNvPr>
              <p:cNvSpPr txBox="1"/>
              <p:nvPr/>
            </p:nvSpPr>
            <p:spPr>
              <a:xfrm>
                <a:off x="2503069" y="162778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縣市</a:t>
                </a:r>
              </a:p>
            </p:txBody>
          </p:sp>
        </p:grp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7819567A-6196-413B-99B1-6A312BD0B47B}"/>
              </a:ext>
            </a:extLst>
          </p:cNvPr>
          <p:cNvGrpSpPr/>
          <p:nvPr/>
        </p:nvGrpSpPr>
        <p:grpSpPr>
          <a:xfrm>
            <a:off x="3423241" y="994442"/>
            <a:ext cx="1416892" cy="1080120"/>
            <a:chOff x="3381296" y="994442"/>
            <a:chExt cx="1416892" cy="1080120"/>
          </a:xfrm>
        </p:grpSpPr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89C8A952-58C0-4AD5-8464-DBABAB3D7997}"/>
                </a:ext>
              </a:extLst>
            </p:cNvPr>
            <p:cNvCxnSpPr>
              <a:cxnSpLocks/>
            </p:cNvCxnSpPr>
            <p:nvPr/>
          </p:nvCxnSpPr>
          <p:spPr>
            <a:xfrm>
              <a:off x="4150116" y="994442"/>
              <a:ext cx="648072" cy="1080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2A1F68BA-7AE1-4B24-9745-7E51937EB0A7}"/>
                </a:ext>
              </a:extLst>
            </p:cNvPr>
            <p:cNvGrpSpPr/>
            <p:nvPr/>
          </p:nvGrpSpPr>
          <p:grpSpPr>
            <a:xfrm>
              <a:off x="3381296" y="1042514"/>
              <a:ext cx="1006101" cy="944001"/>
              <a:chOff x="3456797" y="967013"/>
              <a:chExt cx="1006101" cy="944001"/>
            </a:xfrm>
          </p:grpSpPr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F404D699-9B81-4971-84BB-F68953FBB386}"/>
                  </a:ext>
                </a:extLst>
              </p:cNvPr>
              <p:cNvSpPr txBox="1"/>
              <p:nvPr/>
            </p:nvSpPr>
            <p:spPr>
              <a:xfrm>
                <a:off x="3456797" y="967013"/>
                <a:ext cx="587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車隊</a:t>
                </a: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089FEE7-D8C2-47CF-A846-F306883FECDF}"/>
                  </a:ext>
                </a:extLst>
              </p:cNvPr>
              <p:cNvSpPr txBox="1"/>
              <p:nvPr/>
            </p:nvSpPr>
            <p:spPr>
              <a:xfrm>
                <a:off x="3639505" y="1209589"/>
                <a:ext cx="823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+mn-lt"/>
                    <a:ea typeface="微軟正黑體" panose="020B0604030504040204" pitchFamily="34" charset="-120"/>
                  </a:rPr>
                  <a:t>34</a:t>
                </a:r>
                <a:endParaRPr lang="zh-TW" altLang="en-US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9EB3C14-5258-46AC-9BCE-BBA50DCAD3BC}"/>
                  </a:ext>
                </a:extLst>
              </p:cNvPr>
              <p:cNvSpPr txBox="1"/>
              <p:nvPr/>
            </p:nvSpPr>
            <p:spPr>
              <a:xfrm>
                <a:off x="4002430" y="1634015"/>
                <a:ext cx="328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326E072E-6FCB-439D-8A0A-A44DDBD58E36}"/>
              </a:ext>
            </a:extLst>
          </p:cNvPr>
          <p:cNvGrpSpPr/>
          <p:nvPr/>
        </p:nvGrpSpPr>
        <p:grpSpPr>
          <a:xfrm>
            <a:off x="4544735" y="988209"/>
            <a:ext cx="1756420" cy="1080120"/>
            <a:chOff x="4376955" y="988209"/>
            <a:chExt cx="1756420" cy="1080120"/>
          </a:xfrm>
        </p:grpSpPr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9E29DBF2-DFF9-40CF-A1D5-CA186D8C4869}"/>
                </a:ext>
              </a:extLst>
            </p:cNvPr>
            <p:cNvCxnSpPr>
              <a:cxnSpLocks/>
            </p:cNvCxnSpPr>
            <p:nvPr/>
          </p:nvCxnSpPr>
          <p:spPr>
            <a:xfrm>
              <a:off x="5485303" y="988209"/>
              <a:ext cx="648072" cy="1080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D6744DB7-FC3F-40CA-A78F-663041C8261C}"/>
                </a:ext>
              </a:extLst>
            </p:cNvPr>
            <p:cNvGrpSpPr/>
            <p:nvPr/>
          </p:nvGrpSpPr>
          <p:grpSpPr>
            <a:xfrm>
              <a:off x="4376955" y="1044670"/>
              <a:ext cx="1587060" cy="944001"/>
              <a:chOff x="1492073" y="960780"/>
              <a:chExt cx="1587060" cy="944001"/>
            </a:xfrm>
          </p:grpSpPr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2197F5C4-E1B4-406B-A3D0-3D885AE51734}"/>
                  </a:ext>
                </a:extLst>
              </p:cNvPr>
              <p:cNvSpPr txBox="1"/>
              <p:nvPr/>
            </p:nvSpPr>
            <p:spPr>
              <a:xfrm>
                <a:off x="1492073" y="960780"/>
                <a:ext cx="1309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營運車站</a:t>
                </a:r>
              </a:p>
            </p:txBody>
          </p: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BE2E508D-7AF1-4D3A-BCDA-E7A12FF66715}"/>
                  </a:ext>
                </a:extLst>
              </p:cNvPr>
              <p:cNvSpPr txBox="1"/>
              <p:nvPr/>
            </p:nvSpPr>
            <p:spPr>
              <a:xfrm>
                <a:off x="2140144" y="1203356"/>
                <a:ext cx="823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+mn-lt"/>
                    <a:ea typeface="微軟正黑體" panose="020B0604030504040204" pitchFamily="34" charset="-120"/>
                  </a:rPr>
                  <a:t>12</a:t>
                </a:r>
                <a:endParaRPr lang="zh-TW" altLang="en-US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2023F358-8FA4-44E3-8039-2711C3215C14}"/>
                  </a:ext>
                </a:extLst>
              </p:cNvPr>
              <p:cNvSpPr txBox="1"/>
              <p:nvPr/>
            </p:nvSpPr>
            <p:spPr>
              <a:xfrm>
                <a:off x="2503069" y="162778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座</a:t>
                </a:r>
              </a:p>
            </p:txBody>
          </p:sp>
        </p:grpSp>
      </p:grp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47095F88-EDF8-4A54-90C0-5FAA2E174445}"/>
              </a:ext>
            </a:extLst>
          </p:cNvPr>
          <p:cNvCxnSpPr>
            <a:cxnSpLocks/>
          </p:cNvCxnSpPr>
          <p:nvPr/>
        </p:nvCxnSpPr>
        <p:spPr>
          <a:xfrm>
            <a:off x="7038666" y="981218"/>
            <a:ext cx="648072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EF60A70F-7AAE-4645-82FA-5CE98C4AED9A}"/>
              </a:ext>
            </a:extLst>
          </p:cNvPr>
          <p:cNvGrpSpPr/>
          <p:nvPr/>
        </p:nvGrpSpPr>
        <p:grpSpPr>
          <a:xfrm>
            <a:off x="5997430" y="1037679"/>
            <a:ext cx="1471464" cy="944001"/>
            <a:chOff x="1492073" y="960780"/>
            <a:chExt cx="1471464" cy="944001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552EF780-6FAF-43DA-B96E-FBD922744EAA}"/>
                </a:ext>
              </a:extLst>
            </p:cNvPr>
            <p:cNvSpPr txBox="1"/>
            <p:nvPr/>
          </p:nvSpPr>
          <p:spPr>
            <a:xfrm>
              <a:off x="1492073" y="960780"/>
              <a:ext cx="1309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維修基地</a:t>
              </a: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257AEFD3-A850-45C2-ACD0-F17443B3330C}"/>
                </a:ext>
              </a:extLst>
            </p:cNvPr>
            <p:cNvSpPr txBox="1"/>
            <p:nvPr/>
          </p:nvSpPr>
          <p:spPr>
            <a:xfrm>
              <a:off x="2140144" y="1203356"/>
              <a:ext cx="823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5</a:t>
              </a:r>
              <a:endParaRPr lang="zh-TW" altLang="en-US" sz="28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D5B44029-DD0D-4E4C-B2E7-F65E848DDCC0}"/>
                </a:ext>
              </a:extLst>
            </p:cNvPr>
            <p:cNvSpPr txBox="1"/>
            <p:nvPr/>
          </p:nvSpPr>
          <p:spPr>
            <a:xfrm>
              <a:off x="2360456" y="162778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座</a:t>
              </a:r>
            </a:p>
          </p:txBody>
        </p:sp>
      </p:grp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9475131D-87FC-4429-847F-2F03DF76F20A}"/>
              </a:ext>
            </a:extLst>
          </p:cNvPr>
          <p:cNvSpPr txBox="1"/>
          <p:nvPr/>
        </p:nvSpPr>
        <p:spPr>
          <a:xfrm>
            <a:off x="7317321" y="1021809"/>
            <a:ext cx="1309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最高運轉速度</a:t>
            </a: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5E56DC82-328B-4A8B-820D-BFC419BA5A01}"/>
              </a:ext>
            </a:extLst>
          </p:cNvPr>
          <p:cNvSpPr txBox="1"/>
          <p:nvPr/>
        </p:nvSpPr>
        <p:spPr>
          <a:xfrm>
            <a:off x="7927750" y="1264385"/>
            <a:ext cx="85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300</a:t>
            </a:r>
            <a:endParaRPr lang="zh-TW" altLang="en-US" sz="28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02135609-1354-47E0-8405-322A10C86BD2}"/>
              </a:ext>
            </a:extLst>
          </p:cNvPr>
          <p:cNvSpPr txBox="1"/>
          <p:nvPr/>
        </p:nvSpPr>
        <p:spPr>
          <a:xfrm>
            <a:off x="8285125" y="1688811"/>
            <a:ext cx="67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Km/</a:t>
            </a:r>
            <a:r>
              <a:rPr lang="en-US" altLang="zh-TW" sz="12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hr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A280F9D4-80E1-41AA-93C3-AAD238E158A9}"/>
              </a:ext>
            </a:extLst>
          </p:cNvPr>
          <p:cNvGraphicFramePr>
            <a:graphicFrameLocks noGrp="1"/>
          </p:cNvGraphicFramePr>
          <p:nvPr/>
        </p:nvGraphicFramePr>
        <p:xfrm>
          <a:off x="2434892" y="4177163"/>
          <a:ext cx="2497148" cy="2089546"/>
        </p:xfrm>
        <a:graphic>
          <a:graphicData uri="http://schemas.openxmlformats.org/drawingml/2006/table">
            <a:tbl>
              <a:tblPr firstRow="1" bandRow="1"/>
              <a:tblGrid>
                <a:gridCol w="2497148">
                  <a:extLst>
                    <a:ext uri="{9D8B030D-6E8A-4147-A177-3AD203B41FA5}">
                      <a16:colId xmlns:a16="http://schemas.microsoft.com/office/drawing/2014/main" val="4185192483"/>
                    </a:ext>
                  </a:extLst>
                </a:gridCol>
              </a:tblGrid>
              <a:tr h="46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運輸事業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82904"/>
                  </a:ext>
                </a:extLst>
              </a:tr>
              <a:tr h="1195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高速鐵路客運服務</a:t>
                      </a:r>
                      <a:endParaRPr kumimoji="0" lang="en-US" altLang="zh-TW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Tahoma"/>
                        </a:rPr>
                        <a:t>提供直達、半直達及站站停之列車停站模式</a:t>
                      </a:r>
                      <a:endParaRPr kumimoji="0" lang="zh-TW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80795"/>
                  </a:ext>
                </a:extLst>
              </a:tr>
              <a:tr h="42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594596"/>
                  </a:ext>
                </a:extLst>
              </a:tr>
            </a:tbl>
          </a:graphicData>
        </a:graphic>
      </p:graphicFrame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D4728E6B-B369-4060-95AD-612FFE8C57C0}"/>
              </a:ext>
            </a:extLst>
          </p:cNvPr>
          <p:cNvGraphicFramePr>
            <a:graphicFrameLocks noGrp="1"/>
          </p:cNvGraphicFramePr>
          <p:nvPr/>
        </p:nvGraphicFramePr>
        <p:xfrm>
          <a:off x="5569591" y="4198328"/>
          <a:ext cx="3374597" cy="2089546"/>
        </p:xfrm>
        <a:graphic>
          <a:graphicData uri="http://schemas.openxmlformats.org/drawingml/2006/table">
            <a:tbl>
              <a:tblPr firstRow="1" bandRow="1"/>
              <a:tblGrid>
                <a:gridCol w="3374597">
                  <a:extLst>
                    <a:ext uri="{9D8B030D-6E8A-4147-A177-3AD203B41FA5}">
                      <a16:colId xmlns:a16="http://schemas.microsoft.com/office/drawing/2014/main" val="4185192483"/>
                    </a:ext>
                  </a:extLst>
                </a:gridCol>
              </a:tblGrid>
              <a:tr h="436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附屬事業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82904"/>
                  </a:ext>
                </a:extLst>
              </a:tr>
              <a:tr h="1124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華康中黑體(P)"/>
                          <a:cs typeface="Tahoma"/>
                        </a:defRPr>
                      </a:lvl9pPr>
                    </a:lstStyle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商業空間租賃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Tahoma"/>
                        </a:rPr>
                        <a:t>便利商店、餐飲、服務櫃檯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/>
                        <a:ea typeface="微軟正黑體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媒體銷售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燈箱、柱面、牆面、商品展覽、彩繪列車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零售事業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推車販售</a:t>
                      </a:r>
                      <a:endParaRPr kumimoji="0" lang="en-US" altLang="zh-TW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ahoma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6400"/>
                        </a:buClr>
                        <a:buSzPct val="9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ahoma"/>
                        </a:rPr>
                        <a:t>車站附設停車場</a:t>
                      </a:r>
                    </a:p>
                  </a:txBody>
                  <a:tcPr marL="36000" marR="36000" marT="36000" marB="3600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80795"/>
                  </a:ext>
                </a:extLst>
              </a:tr>
            </a:tbl>
          </a:graphicData>
        </a:graphic>
      </p:graphicFrame>
      <p:pic>
        <p:nvPicPr>
          <p:cNvPr id="70" name="圖片 69">
            <a:extLst>
              <a:ext uri="{FF2B5EF4-FFF2-40B4-BE49-F238E27FC236}">
                <a16:creationId xmlns:a16="http://schemas.microsoft.com/office/drawing/2014/main" id="{203C3877-DE26-43A3-85B2-9E1C5BC4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99" y="4253530"/>
            <a:ext cx="512822" cy="321600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9519F569-4870-444D-BEA5-25ABE2419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51" y="4216160"/>
            <a:ext cx="51054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52088EA2-6782-4252-9A14-1F807352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06" y="867697"/>
            <a:ext cx="5760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班次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0FFA8E17-A30B-427A-BB2D-324E72E7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698" y="857274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百萬公里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122E7A1-F0B9-48AA-BAE0-6FA584285682}"/>
              </a:ext>
            </a:extLst>
          </p:cNvPr>
          <p:cNvSpPr txBox="1">
            <a:spLocks noChangeArrowheads="1"/>
          </p:cNvSpPr>
          <p:nvPr/>
        </p:nvSpPr>
        <p:spPr>
          <a:xfrm>
            <a:off x="339891" y="93210"/>
            <a:ext cx="8145859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營運實績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運能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781AF2D-6DCD-4A6C-A464-E0B0C489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6" y="743655"/>
            <a:ext cx="136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發車班次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217CB76-7BF6-443B-8CFC-F93E6BC6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743655"/>
            <a:ext cx="136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座位公里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A8A9E6-FBFA-174D-E3CF-CC2F0D540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0" y="1008000"/>
            <a:ext cx="3146400" cy="2202480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FD84D2A2-AC02-14C1-2278-4BE31B194641}"/>
              </a:ext>
            </a:extLst>
          </p:cNvPr>
          <p:cNvCxnSpPr/>
          <p:nvPr/>
        </p:nvCxnSpPr>
        <p:spPr>
          <a:xfrm flipV="1">
            <a:off x="2108646" y="1181395"/>
            <a:ext cx="720000" cy="1440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66CF61-2C8A-9C77-A538-BB33E3C952AF}"/>
              </a:ext>
            </a:extLst>
          </p:cNvPr>
          <p:cNvSpPr txBox="1"/>
          <p:nvPr/>
        </p:nvSpPr>
        <p:spPr>
          <a:xfrm>
            <a:off x="2043010" y="1308719"/>
            <a:ext cx="9448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50" b="1" dirty="0">
                <a:solidFill>
                  <a:srgbClr val="FF0000"/>
                </a:solidFill>
              </a:rPr>
              <a:t>YoY 3.3%</a:t>
            </a:r>
            <a:endParaRPr lang="zh-TW" altLang="en-US" sz="1250" b="1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08BBCFF-735C-D2D8-4DEF-3151405A7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400" y="1008000"/>
            <a:ext cx="3142800" cy="2227728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B80BD6A-7EB3-94FE-5F05-9CA88AF46F98}"/>
              </a:ext>
            </a:extLst>
          </p:cNvPr>
          <p:cNvCxnSpPr/>
          <p:nvPr/>
        </p:nvCxnSpPr>
        <p:spPr>
          <a:xfrm flipV="1">
            <a:off x="6471690" y="1212014"/>
            <a:ext cx="720000" cy="1440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C8369AD-8ED0-EDA7-8B32-4140EB5D9945}"/>
              </a:ext>
            </a:extLst>
          </p:cNvPr>
          <p:cNvSpPr txBox="1"/>
          <p:nvPr/>
        </p:nvSpPr>
        <p:spPr>
          <a:xfrm>
            <a:off x="6431455" y="1367469"/>
            <a:ext cx="943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50" b="1" dirty="0">
                <a:solidFill>
                  <a:srgbClr val="FF0000"/>
                </a:solidFill>
              </a:rPr>
              <a:t>YoY 3.2%</a:t>
            </a:r>
            <a:endParaRPr lang="zh-TW" altLang="en-US" sz="1250" b="1" dirty="0">
              <a:solidFill>
                <a:srgbClr val="FF0000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F6B2006-B733-C748-EC64-D3D6D231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700" y="3502900"/>
            <a:ext cx="2143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發車班次與去年同季比較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B18CEE7-5C28-D2BA-C233-37DF1591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012" y="3490873"/>
            <a:ext cx="2143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座位公里與去年同季比較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0F90CC1-F65D-C0FB-ECF3-283F62EBA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20" y="3915982"/>
            <a:ext cx="3712786" cy="2560542"/>
          </a:xfrm>
          <a:prstGeom prst="rect">
            <a:avLst/>
          </a:prstGeom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00ED0DB2-B717-CD5E-15DC-497EE7BB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42" y="3743992"/>
            <a:ext cx="5760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班次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65EB3A2D-3E07-F551-E31A-953444709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799" y="3898800"/>
            <a:ext cx="3708000" cy="2609107"/>
          </a:xfrm>
          <a:prstGeom prst="rect">
            <a:avLst/>
          </a:prstGeom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A0BB97A6-4F5A-EF10-A69C-0F17D2E6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893" y="3746980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百萬公里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66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6B802BD4-9BD0-03BD-D33F-F3CBA43F2EE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00" y="1130400"/>
            <a:ext cx="2970136" cy="1944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EA7CA51-AFCF-4D86-9CC1-53D12CA6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05" y="5722462"/>
            <a:ext cx="9776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座位利用率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19996CD-8F49-4DC5-8554-8029B150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35" y="826503"/>
            <a:ext cx="864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旅客人數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48206E8-B607-4008-83DD-A26161B3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0" y="1052914"/>
            <a:ext cx="4776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千人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D19D986-45C4-4BD0-A88C-57D96D20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006" y="826549"/>
            <a:ext cx="860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延人公里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697530E-6439-4F45-968A-27C2312B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250" y="1066828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百萬公里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32E8A-1BF1-4222-9701-DFC9269C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439" y="843327"/>
            <a:ext cx="970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平均日運量</a:t>
            </a:r>
            <a:endParaRPr lang="en-US" altLang="zh-TW" sz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6E7FC1B-926E-431C-ACD3-C059B190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711" y="1026272"/>
            <a:ext cx="846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千人次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aphicFrame>
        <p:nvGraphicFramePr>
          <p:cNvPr id="55" name="表格 54">
            <a:extLst>
              <a:ext uri="{FF2B5EF4-FFF2-40B4-BE49-F238E27FC236}">
                <a16:creationId xmlns:a16="http://schemas.microsoft.com/office/drawing/2014/main" id="{06FC82C5-7E3B-4400-90E2-4B20AAC84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32784"/>
              </p:ext>
            </p:extLst>
          </p:nvPr>
        </p:nvGraphicFramePr>
        <p:xfrm>
          <a:off x="693114" y="3476236"/>
          <a:ext cx="7737422" cy="148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076">
                  <a:extLst>
                    <a:ext uri="{9D8B030D-6E8A-4147-A177-3AD203B41FA5}">
                      <a16:colId xmlns:a16="http://schemas.microsoft.com/office/drawing/2014/main" val="3097128047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089086044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781084068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1355260149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054013300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847867920"/>
                    </a:ext>
                  </a:extLst>
                </a:gridCol>
                <a:gridCol w="1020391">
                  <a:extLst>
                    <a:ext uri="{9D8B030D-6E8A-4147-A177-3AD203B41FA5}">
                      <a16:colId xmlns:a16="http://schemas.microsoft.com/office/drawing/2014/main" val="3606742434"/>
                    </a:ext>
                  </a:extLst>
                </a:gridCol>
              </a:tblGrid>
              <a:tr h="372304">
                <a:tc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4Q'25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3Q'25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QoQ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'25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'24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YoY</a:t>
                      </a:r>
                      <a:endParaRPr lang="zh-TW" altLang="en-US" sz="12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03967"/>
                  </a:ext>
                </a:extLst>
              </a:tr>
              <a:tr h="372304">
                <a:tc>
                  <a:txBody>
                    <a:bodyPr/>
                    <a:lstStyle/>
                    <a:p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旅客人數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千人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21,823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20,400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+ 7.0%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82,071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78,250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+ 4.9%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746475"/>
                  </a:ext>
                </a:extLst>
              </a:tr>
              <a:tr h="372304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延人公里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百萬公里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3,649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3,371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+ 8.2%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13,748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13,351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+ 3.0%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758553"/>
                  </a:ext>
                </a:extLst>
              </a:tr>
              <a:tr h="372304">
                <a:tc>
                  <a:txBody>
                    <a:bodyPr/>
                    <a:lstStyle/>
                    <a:p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平均日運量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千人次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kumimoji="1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</a:t>
                      </a:r>
                      <a:r>
                        <a:rPr kumimoji="1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237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222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+ 7.0%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225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214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+ 5.2%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758397"/>
                  </a:ext>
                </a:extLst>
              </a:tr>
            </a:tbl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:a16="http://schemas.microsoft.com/office/drawing/2014/main" id="{F1E95727-3CF4-4409-A712-DF96B624DDB8}"/>
              </a:ext>
            </a:extLst>
          </p:cNvPr>
          <p:cNvSpPr txBox="1">
            <a:spLocks noChangeArrowheads="1"/>
          </p:cNvSpPr>
          <p:nvPr/>
        </p:nvSpPr>
        <p:spPr>
          <a:xfrm>
            <a:off x="208800" y="93210"/>
            <a:ext cx="6680381" cy="360040"/>
          </a:xfrm>
          <a:prstGeom prst="rect">
            <a:avLst/>
          </a:prstGeom>
          <a:ln w="28575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營運實績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運量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799B7EBA-360B-500C-C898-1649645A8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04" y="1298202"/>
            <a:ext cx="7601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78,250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36AF7B0-9839-94A1-A171-DF00E7C4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27" y="1205962"/>
            <a:ext cx="7601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82,071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59D19C0-F307-0836-F3E9-A3A5A4A2C9FA}"/>
              </a:ext>
            </a:extLst>
          </p:cNvPr>
          <p:cNvCxnSpPr/>
          <p:nvPr/>
        </p:nvCxnSpPr>
        <p:spPr>
          <a:xfrm flipV="1">
            <a:off x="1332984" y="1305393"/>
            <a:ext cx="720000" cy="1440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DBF7953-4B62-BA1C-43D0-1A97BA3B6648}"/>
              </a:ext>
            </a:extLst>
          </p:cNvPr>
          <p:cNvSpPr txBox="1"/>
          <p:nvPr/>
        </p:nvSpPr>
        <p:spPr>
          <a:xfrm>
            <a:off x="1257516" y="1445279"/>
            <a:ext cx="9448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50" b="1" dirty="0">
                <a:solidFill>
                  <a:srgbClr val="FF0000"/>
                </a:solidFill>
              </a:rPr>
              <a:t>YoY 4.9%</a:t>
            </a:r>
            <a:endParaRPr lang="zh-TW" altLang="en-US" sz="1250" b="1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4CEBC1F-9F08-ABA0-9AF7-ED5713ECB12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00" y="1126800"/>
            <a:ext cx="2933910" cy="1944000"/>
          </a:xfrm>
          <a:prstGeom prst="rect">
            <a:avLst/>
          </a:prstGeom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1FE4045-3E1D-2360-6295-13C5F9164558}"/>
              </a:ext>
            </a:extLst>
          </p:cNvPr>
          <p:cNvCxnSpPr/>
          <p:nvPr/>
        </p:nvCxnSpPr>
        <p:spPr>
          <a:xfrm flipV="1">
            <a:off x="4350142" y="1304028"/>
            <a:ext cx="720000" cy="1440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5E2A88C-9D89-0A3E-7164-536D63EB8B5F}"/>
              </a:ext>
            </a:extLst>
          </p:cNvPr>
          <p:cNvSpPr txBox="1"/>
          <p:nvPr/>
        </p:nvSpPr>
        <p:spPr>
          <a:xfrm>
            <a:off x="4274674" y="1443914"/>
            <a:ext cx="9448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50" b="1" dirty="0">
                <a:solidFill>
                  <a:srgbClr val="FF0000"/>
                </a:solidFill>
              </a:rPr>
              <a:t>YoY 3.0%</a:t>
            </a:r>
            <a:endParaRPr lang="zh-TW" altLang="en-US" sz="1250" b="1" dirty="0">
              <a:solidFill>
                <a:srgbClr val="FF0000"/>
              </a:solidFill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F3BFD6B-608C-3970-075C-6ABB6445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052" y="1316500"/>
            <a:ext cx="7601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13,351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67483AC8-F919-B455-E270-D97D7A8C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43" y="1214428"/>
            <a:ext cx="7601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13,748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F0DA9FAF-12B5-0345-B0E6-6132C0377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549" y="1157536"/>
            <a:ext cx="3096000" cy="211180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D8B0E68-409B-2914-0965-6AC9905D8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800" y="5186632"/>
            <a:ext cx="6058189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87A2E8D5-FDF8-42B8-A7F5-62F57030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00" y="93600"/>
            <a:ext cx="6935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近五年運轉實績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AF142F8-EBF7-4E1D-BFA1-6B7FA64E951E}"/>
              </a:ext>
            </a:extLst>
          </p:cNvPr>
          <p:cNvSpPr txBox="1"/>
          <p:nvPr/>
        </p:nvSpPr>
        <p:spPr>
          <a:xfrm>
            <a:off x="436676" y="1380366"/>
            <a:ext cx="1425924" cy="452906"/>
          </a:xfrm>
          <a:prstGeom prst="rect">
            <a:avLst/>
          </a:prstGeom>
          <a:noFill/>
          <a:ln w="6350">
            <a:solidFill>
              <a:srgbClr val="2D2D8A">
                <a:lumMod val="60000"/>
                <a:lumOff val="40000"/>
              </a:srgbClr>
            </a:solidFill>
          </a:ln>
        </p:spPr>
        <p:txBody>
          <a:bodyPr wrap="square" lIns="18000" tIns="10800" rIns="18000" bIns="108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營運列車準點率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延誤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&lt;5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含天</a:t>
            </a:r>
            <a:r>
              <a:rPr kumimoji="0" lang="zh-TW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災</a:t>
            </a:r>
            <a:r>
              <a:rPr kumimoji="0" lang="en-US" altLang="zh-TW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83C2763-43BE-4891-9789-019EEB29F9FE}"/>
              </a:ext>
            </a:extLst>
          </p:cNvPr>
          <p:cNvSpPr txBox="1"/>
          <p:nvPr/>
        </p:nvSpPr>
        <p:spPr>
          <a:xfrm>
            <a:off x="435248" y="3216328"/>
            <a:ext cx="1425924" cy="452906"/>
          </a:xfrm>
          <a:prstGeom prst="rect">
            <a:avLst/>
          </a:prstGeom>
          <a:noFill/>
          <a:ln w="6350">
            <a:solidFill>
              <a:srgbClr val="2D2D8A">
                <a:lumMod val="60000"/>
                <a:lumOff val="40000"/>
              </a:srgbClr>
            </a:solidFill>
          </a:ln>
        </p:spPr>
        <p:txBody>
          <a:bodyPr wrap="square" lIns="18000" tIns="10800" rIns="18000" bIns="108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平均延誤時間</a:t>
            </a:r>
            <a:endParaRPr kumimoji="0" lang="zh-TW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6ADF35C-388B-4943-9255-FD3E6985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368" y="2698114"/>
            <a:ext cx="739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華康中黑體" pitchFamily="49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456D2E4-022B-4DA7-907D-DE19B2C2C47E}"/>
              </a:ext>
            </a:extLst>
          </p:cNvPr>
          <p:cNvSpPr txBox="1"/>
          <p:nvPr/>
        </p:nvSpPr>
        <p:spPr>
          <a:xfrm>
            <a:off x="433820" y="5026652"/>
            <a:ext cx="1425924" cy="452906"/>
          </a:xfrm>
          <a:prstGeom prst="rect">
            <a:avLst/>
          </a:prstGeom>
          <a:noFill/>
          <a:ln w="6350">
            <a:solidFill>
              <a:srgbClr val="2D2D8A">
                <a:lumMod val="60000"/>
                <a:lumOff val="40000"/>
              </a:srgbClr>
            </a:solidFill>
          </a:ln>
        </p:spPr>
        <p:txBody>
          <a:bodyPr wrap="square" lIns="18000" tIns="10800" rIns="18000" bIns="1080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營運責任事故數</a:t>
            </a:r>
            <a:endParaRPr kumimoji="0" lang="zh-TW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F6FA97-D579-2965-7A1B-D889C297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00" y="946800"/>
            <a:ext cx="6571296" cy="1404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F08C97E-B713-C8E4-3A5A-F6BA5227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200" y="2815200"/>
            <a:ext cx="6571296" cy="1404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92A1761-77AA-363E-10D4-CC6DA350D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200" y="4798800"/>
            <a:ext cx="620898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FFFF"/>
                </a:solidFill>
              </a:rPr>
              <a:t>Copyright ©  Taiwan High Speed Rail Corporation. </a:t>
            </a:r>
            <a:r>
              <a:rPr lang="zh-TW" altLang="en-US">
                <a:solidFill>
                  <a:srgbClr val="FFFFFF"/>
                </a:solidFill>
              </a:rPr>
              <a:t>                                          </a:t>
            </a:r>
            <a:r>
              <a:rPr lang="en-US" altLang="zh-TW" dirty="0">
                <a:solidFill>
                  <a:srgbClr val="FFFFFF"/>
                </a:solidFill>
              </a:rPr>
              <a:t>All Contents Confidential.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AAAB5-8D8F-4F0C-BCEE-DCFE7D3D25B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71036"/>
            <a:ext cx="9144000" cy="1728192"/>
          </a:xfrm>
          <a:prstGeom prst="rect">
            <a:avLst/>
          </a:prstGeom>
          <a:ln w="28575">
            <a:noFill/>
            <a:prstDash val="soli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r>
              <a:rPr kumimoji="0" lang="en-US" altLang="zh-TW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2</a:t>
            </a:r>
            <a:r>
              <a:rPr kumimoji="0" lang="zh-TW" altLang="en-US" sz="3200" b="1" kern="0" dirty="0">
                <a:solidFill>
                  <a:srgbClr val="EE6000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、財務報告</a:t>
            </a:r>
            <a:endParaRPr kumimoji="0" lang="en-US" altLang="zh-TW" sz="3200" b="1" kern="0" dirty="0">
              <a:solidFill>
                <a:srgbClr val="EE6000"/>
              </a:solidFill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ahoma"/>
        <a:ea typeface="文鼎中特黑"/>
        <a:cs typeface="Tahoma"/>
      </a:majorFont>
      <a:minorFont>
        <a:latin typeface="Tahoma"/>
        <a:ea typeface="文鼎中黑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198808</TotalTime>
  <Words>1351</Words>
  <Application>Microsoft Office PowerPoint</Application>
  <PresentationFormat>如螢幕大小 (4:3)</PresentationFormat>
  <Paragraphs>236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新細明體</vt:lpstr>
      <vt:lpstr>Arial</vt:lpstr>
      <vt:lpstr>Microsoft New Tai Lue</vt:lpstr>
      <vt:lpstr>Tahoma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doug_chan (詹芳澤)</cp:lastModifiedBy>
  <cp:revision>1097</cp:revision>
  <cp:lastPrinted>2019-09-02T03:11:19Z</cp:lastPrinted>
  <dcterms:created xsi:type="dcterms:W3CDTF">2006-10-09T06:49:44Z</dcterms:created>
  <dcterms:modified xsi:type="dcterms:W3CDTF">2026-03-11T06:46:24Z</dcterms:modified>
</cp:coreProperties>
</file>